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Override3.xml" ContentType="application/vnd.openxmlformats-officedocument.themeOverr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78" r:id="rId4"/>
    <p:sldId id="279" r:id="rId5"/>
    <p:sldId id="280" r:id="rId6"/>
    <p:sldId id="274" r:id="rId7"/>
    <p:sldId id="275" r:id="rId8"/>
    <p:sldId id="276" r:id="rId9"/>
    <p:sldId id="271" r:id="rId10"/>
    <p:sldId id="282" r:id="rId11"/>
    <p:sldId id="285" r:id="rId12"/>
    <p:sldId id="290" r:id="rId13"/>
    <p:sldId id="281" r:id="rId14"/>
    <p:sldId id="286" r:id="rId15"/>
    <p:sldId id="287" r:id="rId16"/>
    <p:sldId id="288" r:id="rId17"/>
    <p:sldId id="292" r:id="rId18"/>
    <p:sldId id="293" r:id="rId19"/>
    <p:sldId id="295" r:id="rId20"/>
    <p:sldId id="291" r:id="rId21"/>
    <p:sldId id="289" r:id="rId22"/>
    <p:sldId id="283" r:id="rId23"/>
    <p:sldId id="284" r:id="rId24"/>
    <p:sldId id="294" r:id="rId25"/>
    <p:sldId id="26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EE26D6"/>
    <a:srgbClr val="001B8E"/>
    <a:srgbClr val="EA8DF1"/>
    <a:srgbClr val="0070C0"/>
    <a:srgbClr val="5483BC"/>
    <a:srgbClr val="354C76"/>
    <a:srgbClr val="B9DEE3"/>
    <a:srgbClr val="78563A"/>
    <a:srgbClr val="170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r>
              <a:rPr lang="zh-CN" altLang="en-US"/>
              <a:t>，让</a:t>
            </a:r>
            <a:r>
              <a:rPr lang="en-US" altLang="zh-CN"/>
              <a:t>PPT</a:t>
            </a:r>
            <a:r>
              <a:rPr lang="zh-CN" altLang="en-US"/>
              <a:t>设计简单起来！</a:t>
            </a:r>
            <a:endParaRPr lang="en-US" altLang="zh-CN"/>
          </a:p>
          <a:p>
            <a:r>
              <a:rPr lang="en-US" altLang="zh-CN"/>
              <a:t>iSlide,</a:t>
            </a:r>
            <a:r>
              <a:rPr lang="zh-CN" altLang="en-US"/>
              <a:t> </a:t>
            </a: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PowerPoint Design Simple!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69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09E216D-3024-47EE-B6C9-CBB221BF5D88}"/>
              </a:ext>
            </a:extLst>
          </p:cNvPr>
          <p:cNvSpPr/>
          <p:nvPr userDrawn="1"/>
        </p:nvSpPr>
        <p:spPr>
          <a:xfrm flipH="1">
            <a:off x="-3" y="1825874"/>
            <a:ext cx="8768221" cy="5032126"/>
          </a:xfrm>
          <a:prstGeom prst="rect">
            <a:avLst/>
          </a:prstGeom>
          <a:blipFill>
            <a:blip r:embed="rId2"/>
            <a:srcRect/>
            <a:stretch>
              <a:fillRect l="-3368" t="8787" b="-199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6" y="4358808"/>
            <a:ext cx="10850563" cy="4288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1448424"/>
            <a:ext cx="10850563" cy="2893513"/>
          </a:xfrm>
        </p:spPr>
        <p:txBody>
          <a:bodyPr anchor="b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51201" y="5215181"/>
            <a:ext cx="7546235" cy="319794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51201" y="5511452"/>
            <a:ext cx="7546235" cy="319794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7290148" y="2729371"/>
            <a:ext cx="4230340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7291264" y="3624721"/>
            <a:ext cx="4230340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41B43E-0F1A-451A-A211-C62EB8282CAB}"/>
              </a:ext>
            </a:extLst>
          </p:cNvPr>
          <p:cNvSpPr/>
          <p:nvPr userDrawn="1"/>
        </p:nvSpPr>
        <p:spPr>
          <a:xfrm flipH="1">
            <a:off x="-3" y="2487238"/>
            <a:ext cx="7615828" cy="4370762"/>
          </a:xfrm>
          <a:prstGeom prst="rect">
            <a:avLst/>
          </a:prstGeom>
          <a:blipFill>
            <a:blip r:embed="rId2"/>
            <a:srcRect/>
            <a:stretch>
              <a:fillRect l="-3368" t="8787" b="-199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2019/6/11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398383D-D9F9-4AAA-B948-DB6916128A1A}"/>
              </a:ext>
            </a:extLst>
          </p:cNvPr>
          <p:cNvSpPr/>
          <p:nvPr userDrawn="1"/>
        </p:nvSpPr>
        <p:spPr>
          <a:xfrm flipH="1">
            <a:off x="-4" y="212942"/>
            <a:ext cx="11578672" cy="6645058"/>
          </a:xfrm>
          <a:prstGeom prst="rect">
            <a:avLst/>
          </a:prstGeom>
          <a:blipFill>
            <a:blip r:embed="rId2"/>
            <a:srcRect/>
            <a:stretch>
              <a:fillRect t="12271" b="-197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B3FFA7-BE08-4EF7-9C54-886C6F13A139}"/>
              </a:ext>
            </a:extLst>
          </p:cNvPr>
          <p:cNvSpPr/>
          <p:nvPr userDrawn="1"/>
        </p:nvSpPr>
        <p:spPr>
          <a:xfrm>
            <a:off x="0" y="2283835"/>
            <a:ext cx="12192000" cy="30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80000"/>
                </a:schemeClr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0300"/>
            <a:ext cx="10845798" cy="313690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474039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444123"/>
            <a:ext cx="108457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2019/6/11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15201363625/myspider" TargetMode="External"/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15201363625/myspider" TargetMode="External"/><Relationship Id="rId3" Type="http://schemas.openxmlformats.org/officeDocument/2006/relationships/tags" Target="../tags/tag20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6" y="1368610"/>
            <a:ext cx="10850563" cy="2893513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sz="11400" dirty="0">
                <a:solidFill>
                  <a:srgbClr val="FFCC99"/>
                </a:solidFill>
              </a:rPr>
              <a:t>USERINFO</a:t>
            </a:r>
            <a:br>
              <a:rPr lang="en-US" altLang="zh-CN" sz="11400" dirty="0">
                <a:solidFill>
                  <a:srgbClr val="FFCC99"/>
                </a:solidFill>
              </a:rPr>
            </a:br>
            <a:r>
              <a:rPr lang="en-US" altLang="zh-CN" sz="11400" dirty="0">
                <a:solidFill>
                  <a:srgbClr val="FFCC99"/>
                </a:solidFill>
              </a:rPr>
              <a:t>SPIDER</a:t>
            </a:r>
            <a:br>
              <a:rPr lang="en-US" altLang="zh-CN" dirty="0"/>
            </a:br>
            <a:r>
              <a:rPr lang="en-US" altLang="zh-CN" sz="2000" dirty="0"/>
              <a:t> </a:t>
            </a:r>
            <a:endParaRPr lang="zh-CN" altLang="en-US" dirty="0"/>
          </a:p>
        </p:txBody>
      </p: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424680" y="4985954"/>
            <a:ext cx="7546235" cy="319794"/>
          </a:xfrm>
        </p:spPr>
        <p:txBody>
          <a:bodyPr/>
          <a:lstStyle/>
          <a:p>
            <a:r>
              <a:rPr lang="en-US" altLang="zh-CN" dirty="0"/>
              <a:t>Email:1939476432@qq.com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424681" y="5305748"/>
            <a:ext cx="7546235" cy="319794"/>
          </a:xfrm>
        </p:spPr>
        <p:txBody>
          <a:bodyPr/>
          <a:lstStyle/>
          <a:p>
            <a:r>
              <a:rPr lang="en-US" altLang="en-US" dirty="0" err="1"/>
              <a:t>GitHub:</a:t>
            </a:r>
            <a:r>
              <a:rPr lang="en-US" altLang="zh-CN" dirty="0" err="1">
                <a:hlinkClick r:id="rId8"/>
              </a:rPr>
              <a:t>https</a:t>
            </a:r>
            <a:r>
              <a:rPr lang="en-US" altLang="zh-CN" dirty="0">
                <a:hlinkClick r:id="rId8"/>
              </a:rPr>
              <a:t>://github.com/k15201363625/</a:t>
            </a:r>
            <a:r>
              <a:rPr lang="en-US" altLang="zh-CN" dirty="0" err="1">
                <a:hlinkClick r:id="rId8"/>
              </a:rPr>
              <a:t>myspider</a:t>
            </a:r>
            <a:endParaRPr lang="en-US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F43E2F-A1FE-400E-AA05-68725D87EB7A}"/>
              </a:ext>
            </a:extLst>
          </p:cNvPr>
          <p:cNvSpPr/>
          <p:nvPr/>
        </p:nvSpPr>
        <p:spPr>
          <a:xfrm>
            <a:off x="4674171" y="4000539"/>
            <a:ext cx="2843659" cy="307597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答辩人：葛萌萌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600" spc="300" dirty="0">
                <a:solidFill>
                  <a:schemeClr val="accent1"/>
                </a:solidFill>
              </a:rPr>
              <a:t>-</a:t>
            </a:r>
            <a:endParaRPr lang="en-US" altLang="zh-CN" sz="1600" spc="300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290148" y="2347274"/>
            <a:ext cx="4757308" cy="1277447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Project Achievement Exhibition</a:t>
            </a:r>
            <a:endParaRPr lang="zh-CN" altLang="en-US" sz="36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lvl="0"/>
            <a:r>
              <a:rPr lang="zh-CN" altLang="en-US" sz="1800" dirty="0"/>
              <a:t>对于项目完成情况，爬虫采集到的数据在数据库中的存储状态进行展示；呈现爬取到的数据进行简要的分析可视化后的结果，并给出项目部署以及发布方法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986578" y="3242623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4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C2FBC-605E-4D78-82C5-CED71AB0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PROJECT  PROGRESS </a:t>
            </a:r>
            <a:r>
              <a:rPr lang="zh-CN" altLang="en-US" sz="4400" dirty="0"/>
              <a:t>项目进展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54DD60-461E-4BB4-ACB4-6425F99F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2724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8D4386-0C20-48FE-8B19-28564FE7732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50493"/>
            <a:ext cx="12192000" cy="4899269"/>
            <a:chOff x="0" y="1150493"/>
            <a:chExt cx="12192000" cy="4899269"/>
          </a:xfrm>
        </p:grpSpPr>
        <p:grpSp>
          <p:nvGrpSpPr>
            <p:cNvPr id="6" name="ïś1íḑé">
              <a:extLst>
                <a:ext uri="{FF2B5EF4-FFF2-40B4-BE49-F238E27FC236}">
                  <a16:creationId xmlns:a16="http://schemas.microsoft.com/office/drawing/2014/main" id="{D291C315-883E-4D32-A267-E23A31A09E63}"/>
                </a:ext>
              </a:extLst>
            </p:cNvPr>
            <p:cNvGrpSpPr/>
            <p:nvPr/>
          </p:nvGrpSpPr>
          <p:grpSpPr>
            <a:xfrm>
              <a:off x="0" y="1214638"/>
              <a:ext cx="5708342" cy="1420872"/>
              <a:chOff x="0" y="1542194"/>
              <a:chExt cx="5708342" cy="1420872"/>
            </a:xfrm>
          </p:grpSpPr>
          <p:sp>
            <p:nvSpPr>
              <p:cNvPr id="37" name="îṡ1îḑè">
                <a:extLst>
                  <a:ext uri="{FF2B5EF4-FFF2-40B4-BE49-F238E27FC236}">
                    <a16:creationId xmlns:a16="http://schemas.microsoft.com/office/drawing/2014/main" id="{108AD3E6-3BA7-421D-BC9C-87AA31470790}"/>
                  </a:ext>
                </a:extLst>
              </p:cNvPr>
              <p:cNvSpPr/>
              <p:nvPr/>
            </p:nvSpPr>
            <p:spPr>
              <a:xfrm>
                <a:off x="0" y="1542194"/>
                <a:ext cx="5708342" cy="142087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r>
                  <a:rPr lang="en-US" altLang="zh-CN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		</a:t>
                </a:r>
                <a:r>
                  <a:rPr lang="zh-CN" altLang="en-US" sz="16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完成</a:t>
                </a:r>
                <a:endParaRPr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8" name="íSḷîďe">
                <a:extLst>
                  <a:ext uri="{FF2B5EF4-FFF2-40B4-BE49-F238E27FC236}">
                    <a16:creationId xmlns:a16="http://schemas.microsoft.com/office/drawing/2014/main" id="{5A7C0152-6002-4D66-BD37-43AD6475E32D}"/>
                  </a:ext>
                </a:extLst>
              </p:cNvPr>
              <p:cNvSpPr/>
              <p:nvPr/>
            </p:nvSpPr>
            <p:spPr>
              <a:xfrm>
                <a:off x="4318830" y="1557874"/>
                <a:ext cx="1389512" cy="1389512"/>
              </a:xfrm>
              <a:prstGeom prst="ellipse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r>
                  <a:rPr lang="zh-CN" altLang="en-US" dirty="0"/>
                  <a:t>知乎微博爬虫</a:t>
                </a:r>
              </a:p>
            </p:txBody>
          </p:sp>
          <p:grpSp>
            <p:nvGrpSpPr>
              <p:cNvPr id="39" name="ïṡḻíḍe">
                <a:extLst>
                  <a:ext uri="{FF2B5EF4-FFF2-40B4-BE49-F238E27FC236}">
                    <a16:creationId xmlns:a16="http://schemas.microsoft.com/office/drawing/2014/main" id="{2BD7A4B6-5CEB-418E-9854-988461F2BE95}"/>
                  </a:ext>
                </a:extLst>
              </p:cNvPr>
              <p:cNvGrpSpPr/>
              <p:nvPr/>
            </p:nvGrpSpPr>
            <p:grpSpPr>
              <a:xfrm>
                <a:off x="660399" y="1606339"/>
                <a:ext cx="3414451" cy="1292582"/>
                <a:chOff x="660400" y="4388405"/>
                <a:chExt cx="2615460" cy="1292582"/>
              </a:xfrm>
            </p:grpSpPr>
            <p:sp>
              <p:nvSpPr>
                <p:cNvPr id="40" name="ïṩḷîdé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660400" y="4388405"/>
                  <a:ext cx="2615460" cy="4176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/>
                  <a:r>
                    <a:rPr lang="zh-CN" altLang="en-US" b="1" dirty="0"/>
                    <a:t>基于</a:t>
                  </a:r>
                  <a:r>
                    <a:rPr lang="en-US" altLang="zh-CN" b="1" dirty="0" err="1"/>
                    <a:t>scrapy</a:t>
                  </a:r>
                  <a:r>
                    <a:rPr lang="zh-CN" altLang="en-US" b="1" dirty="0"/>
                    <a:t>高性能爬虫</a:t>
                  </a:r>
                  <a:endParaRPr lang="id-ID" b="1" dirty="0"/>
                </a:p>
              </p:txBody>
            </p:sp>
            <p:sp>
              <p:nvSpPr>
                <p:cNvPr id="41" name="işlîdè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660400" y="4806031"/>
                  <a:ext cx="2615460" cy="8749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endParaRPr lang="en-US" altLang="zh-CN" sz="1100" dirty="0"/>
                </a:p>
              </p:txBody>
            </p:sp>
          </p:grpSp>
        </p:grpSp>
        <p:grpSp>
          <p:nvGrpSpPr>
            <p:cNvPr id="7" name="îşļîďé">
              <a:extLst>
                <a:ext uri="{FF2B5EF4-FFF2-40B4-BE49-F238E27FC236}">
                  <a16:creationId xmlns:a16="http://schemas.microsoft.com/office/drawing/2014/main" id="{D1EB1109-FC31-409F-AD42-55898DE50353}"/>
                </a:ext>
              </a:extLst>
            </p:cNvPr>
            <p:cNvGrpSpPr/>
            <p:nvPr/>
          </p:nvGrpSpPr>
          <p:grpSpPr>
            <a:xfrm>
              <a:off x="6483658" y="1150493"/>
              <a:ext cx="5708342" cy="1485017"/>
              <a:chOff x="6483658" y="2143874"/>
              <a:chExt cx="5708342" cy="1485017"/>
            </a:xfrm>
          </p:grpSpPr>
          <p:sp>
            <p:nvSpPr>
              <p:cNvPr id="32" name="îšļíḋê">
                <a:extLst>
                  <a:ext uri="{FF2B5EF4-FFF2-40B4-BE49-F238E27FC236}">
                    <a16:creationId xmlns:a16="http://schemas.microsoft.com/office/drawing/2014/main" id="{40855342-37AD-4A76-983B-936D94C25C49}"/>
                  </a:ext>
                </a:extLst>
              </p:cNvPr>
              <p:cNvSpPr/>
              <p:nvPr/>
            </p:nvSpPr>
            <p:spPr>
              <a:xfrm>
                <a:off x="6483658" y="2208019"/>
                <a:ext cx="5708342" cy="142087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33" name="ïṣļiḓe">
                <a:extLst>
                  <a:ext uri="{FF2B5EF4-FFF2-40B4-BE49-F238E27FC236}">
                    <a16:creationId xmlns:a16="http://schemas.microsoft.com/office/drawing/2014/main" id="{EEDA8AF8-04B9-4B8F-AD3B-8BC4219AE6B8}"/>
                  </a:ext>
                </a:extLst>
              </p:cNvPr>
              <p:cNvSpPr/>
              <p:nvPr/>
            </p:nvSpPr>
            <p:spPr>
              <a:xfrm>
                <a:off x="6483658" y="2223699"/>
                <a:ext cx="1389512" cy="13895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r>
                  <a:rPr lang="en-US" altLang="zh-CN" dirty="0"/>
                  <a:t>Proxy pool</a:t>
                </a:r>
                <a:endParaRPr lang="zh-CN" altLang="en-US" dirty="0"/>
              </a:p>
            </p:txBody>
          </p:sp>
          <p:grpSp>
            <p:nvGrpSpPr>
              <p:cNvPr id="34" name="îş1íḑe">
                <a:extLst>
                  <a:ext uri="{FF2B5EF4-FFF2-40B4-BE49-F238E27FC236}">
                    <a16:creationId xmlns:a16="http://schemas.microsoft.com/office/drawing/2014/main" id="{8974891B-A00A-4B3E-8B23-2B16F62B80C8}"/>
                  </a:ext>
                </a:extLst>
              </p:cNvPr>
              <p:cNvGrpSpPr/>
              <p:nvPr/>
            </p:nvGrpSpPr>
            <p:grpSpPr>
              <a:xfrm>
                <a:off x="8117150" y="2143874"/>
                <a:ext cx="3704062" cy="1420872"/>
                <a:chOff x="660400" y="4260115"/>
                <a:chExt cx="2837301" cy="1420872"/>
              </a:xfrm>
            </p:grpSpPr>
            <p:sp>
              <p:nvSpPr>
                <p:cNvPr id="35" name="isḻíḋe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660400" y="4260115"/>
                  <a:ext cx="2837301" cy="54591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b="1" dirty="0"/>
                    <a:t>基于</a:t>
                  </a:r>
                  <a:r>
                    <a:rPr lang="en-US" altLang="zh-CN" sz="1600" b="1" dirty="0" err="1"/>
                    <a:t>AIOhttp+redis+flask</a:t>
                  </a:r>
                  <a:r>
                    <a:rPr lang="en-US" altLang="zh-CN" sz="1600" b="1" dirty="0"/>
                    <a:t>+</a:t>
                  </a:r>
                  <a:r>
                    <a:rPr lang="zh-CN" altLang="en-US" sz="1600" b="1" dirty="0"/>
                    <a:t>多进程的免费代理池</a:t>
                  </a:r>
                  <a:endParaRPr lang="id-ID" sz="1600" b="1" dirty="0"/>
                </a:p>
              </p:txBody>
            </p:sp>
            <p:sp>
              <p:nvSpPr>
                <p:cNvPr id="36" name="iṩliḓê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660400" y="4806031"/>
                  <a:ext cx="2615460" cy="8749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基本完成，代理获取途径可以改进完善</a:t>
                  </a:r>
                  <a:endParaRPr lang="en-US" altLang="zh-CN" sz="16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" name="ïslïḓè">
              <a:extLst>
                <a:ext uri="{FF2B5EF4-FFF2-40B4-BE49-F238E27FC236}">
                  <a16:creationId xmlns:a16="http://schemas.microsoft.com/office/drawing/2014/main" id="{97CF854C-EA2A-4378-BBBB-FB0DB26B7763}"/>
                </a:ext>
              </a:extLst>
            </p:cNvPr>
            <p:cNvGrpSpPr/>
            <p:nvPr/>
          </p:nvGrpSpPr>
          <p:grpSpPr>
            <a:xfrm>
              <a:off x="0" y="2921764"/>
              <a:ext cx="5708342" cy="1420872"/>
              <a:chOff x="0" y="1542194"/>
              <a:chExt cx="5708342" cy="1420872"/>
            </a:xfrm>
          </p:grpSpPr>
          <p:sp>
            <p:nvSpPr>
              <p:cNvPr id="27" name="îśḻîḑè">
                <a:extLst>
                  <a:ext uri="{FF2B5EF4-FFF2-40B4-BE49-F238E27FC236}">
                    <a16:creationId xmlns:a16="http://schemas.microsoft.com/office/drawing/2014/main" id="{D30BDCD9-59F9-479D-A3E9-5342C2CD620D}"/>
                  </a:ext>
                </a:extLst>
              </p:cNvPr>
              <p:cNvSpPr/>
              <p:nvPr/>
            </p:nvSpPr>
            <p:spPr>
              <a:xfrm>
                <a:off x="0" y="1542194"/>
                <a:ext cx="5708342" cy="142087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r>
                  <a:rPr lang="en-US" altLang="zh-CN" sz="16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	</a:t>
                </a:r>
                <a:r>
                  <a:rPr lang="zh-CN" altLang="en-US" sz="16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基本完成，有待改进提速</a:t>
                </a:r>
                <a:endParaRPr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8" name="islîdé">
                <a:extLst>
                  <a:ext uri="{FF2B5EF4-FFF2-40B4-BE49-F238E27FC236}">
                    <a16:creationId xmlns:a16="http://schemas.microsoft.com/office/drawing/2014/main" id="{8EDD269E-C26E-4F20-B322-32125BBF65ED}"/>
                  </a:ext>
                </a:extLst>
              </p:cNvPr>
              <p:cNvSpPr/>
              <p:nvPr/>
            </p:nvSpPr>
            <p:spPr>
              <a:xfrm>
                <a:off x="4318830" y="1557874"/>
                <a:ext cx="1389512" cy="1389512"/>
              </a:xfrm>
              <a:prstGeom prst="ellipse">
                <a:avLst/>
              </a:prstGeom>
              <a:solidFill>
                <a:srgbClr val="FFFF00"/>
              </a:solid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r>
                  <a:rPr lang="zh-CN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即刻</a:t>
                </a:r>
                <a:r>
                  <a:rPr lang="en-US" altLang="zh-CN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APP</a:t>
                </a:r>
                <a:r>
                  <a:rPr lang="zh-CN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爬虫</a:t>
                </a:r>
              </a:p>
            </p:txBody>
          </p:sp>
          <p:sp>
            <p:nvSpPr>
              <p:cNvPr id="30" name="ïSḷïḓè">
                <a:extLst>
                  <a:ext uri="{FF2B5EF4-FFF2-40B4-BE49-F238E27FC236}">
                    <a16:creationId xmlns:a16="http://schemas.microsoft.com/office/drawing/2014/main" id="{921D2456-A6A6-43F5-AD86-0A010D24A2F0}"/>
                  </a:ext>
                </a:extLst>
              </p:cNvPr>
              <p:cNvSpPr txBox="1"/>
              <p:nvPr/>
            </p:nvSpPr>
            <p:spPr>
              <a:xfrm>
                <a:off x="433633" y="1606339"/>
                <a:ext cx="3641217" cy="4176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b="1" dirty="0"/>
                  <a:t>基于</a:t>
                </a:r>
                <a:r>
                  <a:rPr lang="en-US" altLang="zh-CN" b="1" dirty="0"/>
                  <a:t>APPIUM+MITMDUMP</a:t>
                </a:r>
                <a:r>
                  <a:rPr lang="zh-CN" altLang="en-US" b="1" dirty="0"/>
                  <a:t>的</a:t>
                </a:r>
                <a:r>
                  <a:rPr lang="en-US" altLang="zh-CN" b="1" dirty="0"/>
                  <a:t>APP</a:t>
                </a:r>
                <a:r>
                  <a:rPr lang="zh-CN" altLang="en-US" b="1" dirty="0"/>
                  <a:t>爬虫</a:t>
                </a:r>
                <a:endParaRPr lang="id-ID" b="1" dirty="0"/>
              </a:p>
            </p:txBody>
          </p:sp>
        </p:grpSp>
        <p:grpSp>
          <p:nvGrpSpPr>
            <p:cNvPr id="9" name="iŝḷíḓé">
              <a:extLst>
                <a:ext uri="{FF2B5EF4-FFF2-40B4-BE49-F238E27FC236}">
                  <a16:creationId xmlns:a16="http://schemas.microsoft.com/office/drawing/2014/main" id="{31C4D793-CC60-4910-86A8-A77EB83C45C7}"/>
                </a:ext>
              </a:extLst>
            </p:cNvPr>
            <p:cNvGrpSpPr/>
            <p:nvPr/>
          </p:nvGrpSpPr>
          <p:grpSpPr>
            <a:xfrm>
              <a:off x="6483658" y="2921764"/>
              <a:ext cx="5708342" cy="1420872"/>
              <a:chOff x="6483658" y="2208019"/>
              <a:chExt cx="5708342" cy="1420872"/>
            </a:xfrm>
          </p:grpSpPr>
          <p:sp>
            <p:nvSpPr>
              <p:cNvPr id="22" name="îŝḷiḍé">
                <a:extLst>
                  <a:ext uri="{FF2B5EF4-FFF2-40B4-BE49-F238E27FC236}">
                    <a16:creationId xmlns:a16="http://schemas.microsoft.com/office/drawing/2014/main" id="{F8401739-2920-49F7-85A8-B2DE595CE4E7}"/>
                  </a:ext>
                </a:extLst>
              </p:cNvPr>
              <p:cNvSpPr/>
              <p:nvPr/>
            </p:nvSpPr>
            <p:spPr>
              <a:xfrm>
                <a:off x="6483658" y="2208019"/>
                <a:ext cx="5708342" cy="142087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iṡlïḑê">
                <a:extLst>
                  <a:ext uri="{FF2B5EF4-FFF2-40B4-BE49-F238E27FC236}">
                    <a16:creationId xmlns:a16="http://schemas.microsoft.com/office/drawing/2014/main" id="{F235BA0C-CD2B-4974-99C6-E07E919A8B78}"/>
                  </a:ext>
                </a:extLst>
              </p:cNvPr>
              <p:cNvSpPr/>
              <p:nvPr/>
            </p:nvSpPr>
            <p:spPr>
              <a:xfrm>
                <a:off x="6483658" y="2223699"/>
                <a:ext cx="1389512" cy="138951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r>
                  <a:rPr lang="zh-CN" altLang="en-US" dirty="0"/>
                  <a:t>数据分析可视化部分</a:t>
                </a:r>
              </a:p>
            </p:txBody>
          </p:sp>
          <p:grpSp>
            <p:nvGrpSpPr>
              <p:cNvPr id="24" name="íŝḻïḓê">
                <a:extLst>
                  <a:ext uri="{FF2B5EF4-FFF2-40B4-BE49-F238E27FC236}">
                    <a16:creationId xmlns:a16="http://schemas.microsoft.com/office/drawing/2014/main" id="{1EB79D60-279D-4E92-8906-F4CB73657348}"/>
                  </a:ext>
                </a:extLst>
              </p:cNvPr>
              <p:cNvGrpSpPr/>
              <p:nvPr/>
            </p:nvGrpSpPr>
            <p:grpSpPr>
              <a:xfrm>
                <a:off x="8117150" y="2272164"/>
                <a:ext cx="3414451" cy="1292582"/>
                <a:chOff x="660400" y="4388405"/>
                <a:chExt cx="2615460" cy="1292582"/>
              </a:xfrm>
            </p:grpSpPr>
            <p:sp>
              <p:nvSpPr>
                <p:cNvPr id="25" name="ï$1iḓé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660400" y="4388405"/>
                  <a:ext cx="2615460" cy="41762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b="1" dirty="0"/>
                    <a:t>基于</a:t>
                  </a:r>
                  <a:r>
                    <a:rPr lang="en-US" altLang="zh-CN" b="1" dirty="0" err="1"/>
                    <a:t>mongodb</a:t>
                  </a:r>
                  <a:r>
                    <a:rPr lang="en-US" altLang="zh-CN" b="1" dirty="0"/>
                    <a:t>-charts</a:t>
                  </a:r>
                  <a:r>
                    <a:rPr lang="zh-CN" altLang="en-US" b="1" dirty="0"/>
                    <a:t>数据分析</a:t>
                  </a:r>
                  <a:endParaRPr lang="id-ID" b="1" dirty="0"/>
                </a:p>
              </p:txBody>
            </p:sp>
            <p:sp>
              <p:nvSpPr>
                <p:cNvPr id="26" name="ïṩ1iḑe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660400" y="4806031"/>
                  <a:ext cx="2615460" cy="8749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基本完成，可以改进使用脚本进行更灵活的分析可视化</a:t>
                  </a:r>
                  <a:endParaRPr lang="en-US" altLang="zh-CN" sz="1600" dirty="0"/>
                </a:p>
              </p:txBody>
            </p:sp>
          </p:grpSp>
        </p:grpSp>
        <p:grpSp>
          <p:nvGrpSpPr>
            <p:cNvPr id="10" name="ïṥḻíḑé">
              <a:extLst>
                <a:ext uri="{FF2B5EF4-FFF2-40B4-BE49-F238E27FC236}">
                  <a16:creationId xmlns:a16="http://schemas.microsoft.com/office/drawing/2014/main" id="{DE21C0C4-C2B9-420B-B5E4-4CF0281BEDCE}"/>
                </a:ext>
              </a:extLst>
            </p:cNvPr>
            <p:cNvGrpSpPr/>
            <p:nvPr/>
          </p:nvGrpSpPr>
          <p:grpSpPr>
            <a:xfrm>
              <a:off x="0" y="4517657"/>
              <a:ext cx="5823258" cy="1532105"/>
              <a:chOff x="0" y="1430961"/>
              <a:chExt cx="5823258" cy="1532105"/>
            </a:xfrm>
          </p:grpSpPr>
          <p:sp>
            <p:nvSpPr>
              <p:cNvPr id="17" name="i$ḷïḑê">
                <a:extLst>
                  <a:ext uri="{FF2B5EF4-FFF2-40B4-BE49-F238E27FC236}">
                    <a16:creationId xmlns:a16="http://schemas.microsoft.com/office/drawing/2014/main" id="{E157754D-821A-44EC-8803-08FA25029E90}"/>
                  </a:ext>
                </a:extLst>
              </p:cNvPr>
              <p:cNvSpPr/>
              <p:nvPr/>
            </p:nvSpPr>
            <p:spPr>
              <a:xfrm>
                <a:off x="0" y="1542194"/>
                <a:ext cx="5708342" cy="142087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r>
                  <a:rPr lang="en-US" altLang="zh-CN" sz="16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        </a:t>
                </a:r>
                <a:r>
                  <a:rPr lang="zh-CN" altLang="en-US" sz="16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初步完成验证码破解等方面需要完善</a:t>
                </a:r>
                <a:endParaRPr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isḷïdê">
                <a:extLst>
                  <a:ext uri="{FF2B5EF4-FFF2-40B4-BE49-F238E27FC236}">
                    <a16:creationId xmlns:a16="http://schemas.microsoft.com/office/drawing/2014/main" id="{B0966339-3872-4883-A153-64FD46D22F0D}"/>
                  </a:ext>
                </a:extLst>
              </p:cNvPr>
              <p:cNvSpPr/>
              <p:nvPr/>
            </p:nvSpPr>
            <p:spPr>
              <a:xfrm>
                <a:off x="4318829" y="1557874"/>
                <a:ext cx="1504429" cy="1389512"/>
              </a:xfrm>
              <a:prstGeom prst="ellipse">
                <a:avLst/>
              </a:prstGeom>
              <a:solidFill>
                <a:srgbClr val="EE26D6"/>
              </a:solid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r>
                  <a:rPr lang="en-US" altLang="zh-CN" dirty="0"/>
                  <a:t>Cookies pool</a:t>
                </a:r>
                <a:endParaRPr lang="zh-CN" altLang="en-US" dirty="0"/>
              </a:p>
            </p:txBody>
          </p:sp>
          <p:grpSp>
            <p:nvGrpSpPr>
              <p:cNvPr id="19" name="îṩḷïḍé">
                <a:extLst>
                  <a:ext uri="{FF2B5EF4-FFF2-40B4-BE49-F238E27FC236}">
                    <a16:creationId xmlns:a16="http://schemas.microsoft.com/office/drawing/2014/main" id="{1647BC13-7FBD-4773-A0BB-C2A8261F6ECD}"/>
                  </a:ext>
                </a:extLst>
              </p:cNvPr>
              <p:cNvGrpSpPr/>
              <p:nvPr/>
            </p:nvGrpSpPr>
            <p:grpSpPr>
              <a:xfrm>
                <a:off x="150828" y="1430961"/>
                <a:ext cx="4506013" cy="1467960"/>
                <a:chOff x="270070" y="4213027"/>
                <a:chExt cx="3451593" cy="1467960"/>
              </a:xfrm>
            </p:grpSpPr>
            <p:sp>
              <p:nvSpPr>
                <p:cNvPr id="20" name="îSḷîḍé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270070" y="4213027"/>
                  <a:ext cx="3451593" cy="49765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rmAutofit fontScale="850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/>
                  <a:r>
                    <a:rPr lang="zh-CN" altLang="en-US" b="1" dirty="0"/>
                    <a:t>基于</a:t>
                  </a:r>
                  <a:r>
                    <a:rPr lang="en-US" altLang="zh-CN" b="1" dirty="0" err="1"/>
                    <a:t>selenium+redis+flask</a:t>
                  </a:r>
                  <a:r>
                    <a:rPr lang="en-US" altLang="zh-CN" b="1" dirty="0"/>
                    <a:t>+</a:t>
                  </a:r>
                  <a:r>
                    <a:rPr lang="zh-CN" altLang="en-US" b="1" dirty="0"/>
                    <a:t>多进程的</a:t>
                  </a:r>
                  <a:r>
                    <a:rPr lang="en-US" altLang="zh-CN" b="1" dirty="0"/>
                    <a:t>cookies</a:t>
                  </a:r>
                  <a:r>
                    <a:rPr lang="zh-CN" altLang="en-US" b="1" dirty="0"/>
                    <a:t>池</a:t>
                  </a:r>
                  <a:endParaRPr lang="id-ID" b="1" dirty="0"/>
                </a:p>
              </p:txBody>
            </p:sp>
            <p:sp>
              <p:nvSpPr>
                <p:cNvPr id="21" name="îSľïḋè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660400" y="4806031"/>
                  <a:ext cx="2615460" cy="8749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endParaRPr lang="en-US" altLang="zh-CN" sz="1100" dirty="0"/>
                </a:p>
              </p:txBody>
            </p:sp>
          </p:grpSp>
        </p:grpSp>
        <p:grpSp>
          <p:nvGrpSpPr>
            <p:cNvPr id="11" name="íšḷîďè">
              <a:extLst>
                <a:ext uri="{FF2B5EF4-FFF2-40B4-BE49-F238E27FC236}">
                  <a16:creationId xmlns:a16="http://schemas.microsoft.com/office/drawing/2014/main" id="{2FBE1A74-FC10-458A-8816-8E90475CB16C}"/>
                </a:ext>
              </a:extLst>
            </p:cNvPr>
            <p:cNvGrpSpPr/>
            <p:nvPr/>
          </p:nvGrpSpPr>
          <p:grpSpPr>
            <a:xfrm>
              <a:off x="6483658" y="4533337"/>
              <a:ext cx="5708342" cy="1516425"/>
              <a:chOff x="6483658" y="2112466"/>
              <a:chExt cx="5708342" cy="1516425"/>
            </a:xfrm>
          </p:grpSpPr>
          <p:sp>
            <p:nvSpPr>
              <p:cNvPr id="12" name="íṩ1iḑe">
                <a:extLst>
                  <a:ext uri="{FF2B5EF4-FFF2-40B4-BE49-F238E27FC236}">
                    <a16:creationId xmlns:a16="http://schemas.microsoft.com/office/drawing/2014/main" id="{1F161CEE-FA9E-46E4-9A69-B8ABF357F4B5}"/>
                  </a:ext>
                </a:extLst>
              </p:cNvPr>
              <p:cNvSpPr/>
              <p:nvPr/>
            </p:nvSpPr>
            <p:spPr>
              <a:xfrm>
                <a:off x="6483658" y="2208019"/>
                <a:ext cx="5708342" cy="142087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iṡ1îďe">
                <a:extLst>
                  <a:ext uri="{FF2B5EF4-FFF2-40B4-BE49-F238E27FC236}">
                    <a16:creationId xmlns:a16="http://schemas.microsoft.com/office/drawing/2014/main" id="{DF8FD7EB-3972-4A30-B759-128C69B46B50}"/>
                  </a:ext>
                </a:extLst>
              </p:cNvPr>
              <p:cNvSpPr/>
              <p:nvPr/>
            </p:nvSpPr>
            <p:spPr>
              <a:xfrm>
                <a:off x="6483658" y="2223699"/>
                <a:ext cx="1389512" cy="1389512"/>
              </a:xfrm>
              <a:prstGeom prst="ellipse">
                <a:avLst/>
              </a:prstGeom>
              <a:solidFill>
                <a:srgbClr val="7030A0"/>
              </a:solid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 defTabSz="914377"/>
                <a:r>
                  <a:rPr lang="zh-CN" altLang="en-US" dirty="0"/>
                  <a:t>分布式部署</a:t>
                </a:r>
              </a:p>
            </p:txBody>
          </p:sp>
          <p:grpSp>
            <p:nvGrpSpPr>
              <p:cNvPr id="14" name="iśḷíḑe">
                <a:extLst>
                  <a:ext uri="{FF2B5EF4-FFF2-40B4-BE49-F238E27FC236}">
                    <a16:creationId xmlns:a16="http://schemas.microsoft.com/office/drawing/2014/main" id="{C8396116-BF43-43C8-96DF-8A4DC8E0C67C}"/>
                  </a:ext>
                </a:extLst>
              </p:cNvPr>
              <p:cNvGrpSpPr/>
              <p:nvPr/>
            </p:nvGrpSpPr>
            <p:grpSpPr>
              <a:xfrm>
                <a:off x="8117150" y="2112466"/>
                <a:ext cx="3609794" cy="1452280"/>
                <a:chOff x="660400" y="4228707"/>
                <a:chExt cx="2765092" cy="1452280"/>
              </a:xfrm>
            </p:grpSpPr>
            <p:sp>
              <p:nvSpPr>
                <p:cNvPr id="15" name="ïṡḷíḓè">
                  <a:extLst>
                    <a:ext uri="{FF2B5EF4-FFF2-40B4-BE49-F238E27FC236}">
                      <a16:creationId xmlns:a16="http://schemas.microsoft.com/office/drawing/2014/main" id="{921D2456-A6A6-43F5-AD86-0A010D24A2F0}"/>
                    </a:ext>
                  </a:extLst>
                </p:cNvPr>
                <p:cNvSpPr txBox="1"/>
                <p:nvPr/>
              </p:nvSpPr>
              <p:spPr>
                <a:xfrm>
                  <a:off x="660400" y="4228707"/>
                  <a:ext cx="2765092" cy="57732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 anchorCtr="0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b="1" dirty="0"/>
                    <a:t>基于</a:t>
                  </a:r>
                  <a:r>
                    <a:rPr lang="en-US" altLang="zh-CN" b="1" dirty="0" err="1"/>
                    <a:t>scrapy-redis</a:t>
                  </a:r>
                  <a:r>
                    <a:rPr lang="zh-CN" altLang="en-US" b="1" dirty="0"/>
                    <a:t>的分布式爬虫</a:t>
                  </a:r>
                  <a:r>
                    <a:rPr lang="en-US" altLang="zh-CN" b="1" dirty="0"/>
                    <a:t>+docker</a:t>
                  </a:r>
                  <a:r>
                    <a:rPr lang="zh-CN" altLang="en-US" b="1" dirty="0"/>
                    <a:t>部署</a:t>
                  </a:r>
                  <a:endParaRPr lang="id-ID" b="1" dirty="0"/>
                </a:p>
              </p:txBody>
            </p:sp>
            <p:sp>
              <p:nvSpPr>
                <p:cNvPr id="16" name="iṧ1íḑê">
                  <a:extLst>
                    <a:ext uri="{FF2B5EF4-FFF2-40B4-BE49-F238E27FC236}">
                      <a16:creationId xmlns:a16="http://schemas.microsoft.com/office/drawing/2014/main" id="{F8E07573-A8E5-42F7-B445-E2E8E3B47ABD}"/>
                    </a:ext>
                  </a:extLst>
                </p:cNvPr>
                <p:cNvSpPr/>
                <p:nvPr/>
              </p:nvSpPr>
              <p:spPr bwMode="auto">
                <a:xfrm>
                  <a:off x="660400" y="4806031"/>
                  <a:ext cx="2615460" cy="8749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初步完成，分布式部署方案及规模有待完善，</a:t>
                  </a:r>
                  <a:r>
                    <a:rPr lang="en-US" altLang="zh-CN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docker</a:t>
                  </a:r>
                  <a:r>
                    <a:rPr lang="zh-CN" altLang="en-US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部署结构有待改进</a:t>
                  </a:r>
                  <a:r>
                    <a:rPr lang="en-US" altLang="zh-CN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……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3338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A62E4-CD74-4734-97B6-2E2CE31D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CATALOG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73D28C-6486-480C-A53E-E8263069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25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92BDFD-4510-4EC2-AF11-6CF36468D1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94758" y="1405833"/>
            <a:ext cx="10037212" cy="4003167"/>
            <a:chOff x="1094758" y="1405833"/>
            <a:chExt cx="10037212" cy="4003167"/>
          </a:xfrm>
        </p:grpSpPr>
        <p:sp>
          <p:nvSpPr>
            <p:cNvPr id="6" name="îşḻíḋê">
              <a:extLst>
                <a:ext uri="{FF2B5EF4-FFF2-40B4-BE49-F238E27FC236}">
                  <a16:creationId xmlns:a16="http://schemas.microsoft.com/office/drawing/2014/main" id="{827689BE-3947-445B-A1BF-C7FF3BE25D70}"/>
                </a:ext>
              </a:extLst>
            </p:cNvPr>
            <p:cNvSpPr txBox="1"/>
            <p:nvPr/>
          </p:nvSpPr>
          <p:spPr>
            <a:xfrm>
              <a:off x="4836000" y="1405833"/>
              <a:ext cx="2520000" cy="927008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algn="dist"/>
              <a:endParaRPr lang="zh-CN" altLang="en-US" sz="4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íŝḷiḑe">
              <a:extLst>
                <a:ext uri="{FF2B5EF4-FFF2-40B4-BE49-F238E27FC236}">
                  <a16:creationId xmlns:a16="http://schemas.microsoft.com/office/drawing/2014/main" id="{7A70417A-2AD6-4DEB-9909-C2A6B7338626}"/>
                </a:ext>
              </a:extLst>
            </p:cNvPr>
            <p:cNvSpPr/>
            <p:nvPr/>
          </p:nvSpPr>
          <p:spPr bwMode="auto">
            <a:xfrm>
              <a:off x="1758788" y="3024000"/>
              <a:ext cx="885082" cy="944086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Slîdê">
              <a:extLst>
                <a:ext uri="{FF2B5EF4-FFF2-40B4-BE49-F238E27FC236}">
                  <a16:creationId xmlns:a16="http://schemas.microsoft.com/office/drawing/2014/main" id="{FF53B8C2-EB66-4818-9887-FC411B1A6ECF}"/>
                </a:ext>
              </a:extLst>
            </p:cNvPr>
            <p:cNvSpPr txBox="1"/>
            <p:nvPr/>
          </p:nvSpPr>
          <p:spPr bwMode="auto">
            <a:xfrm>
              <a:off x="1094758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b="1" dirty="0"/>
                <a:t>DATA IN DB</a:t>
              </a:r>
              <a:endParaRPr lang="zh-CN" altLang="en-US" b="1" dirty="0"/>
            </a:p>
          </p:txBody>
        </p:sp>
        <p:sp>
          <p:nvSpPr>
            <p:cNvPr id="10" name="ïṡļíďè">
              <a:extLst>
                <a:ext uri="{FF2B5EF4-FFF2-40B4-BE49-F238E27FC236}">
                  <a16:creationId xmlns:a16="http://schemas.microsoft.com/office/drawing/2014/main" id="{2F083201-F74E-4B6A-BB54-0E5A50D31E16}"/>
                </a:ext>
              </a:extLst>
            </p:cNvPr>
            <p:cNvSpPr/>
            <p:nvPr/>
          </p:nvSpPr>
          <p:spPr bwMode="auto">
            <a:xfrm>
              <a:off x="4337310" y="3092839"/>
              <a:ext cx="944084" cy="806408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ṣ1iḓé">
              <a:extLst>
                <a:ext uri="{FF2B5EF4-FFF2-40B4-BE49-F238E27FC236}">
                  <a16:creationId xmlns:a16="http://schemas.microsoft.com/office/drawing/2014/main" id="{7252DC4D-72A4-461D-8BB9-D5D556B7FD0B}"/>
                </a:ext>
              </a:extLst>
            </p:cNvPr>
            <p:cNvSpPr txBox="1"/>
            <p:nvPr/>
          </p:nvSpPr>
          <p:spPr bwMode="auto">
            <a:xfrm>
              <a:off x="3702781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b="1" dirty="0"/>
                <a:t>DISTRIBUTED</a:t>
              </a:r>
              <a:endParaRPr lang="zh-CN" altLang="en-US" b="1" dirty="0"/>
            </a:p>
          </p:txBody>
        </p:sp>
        <p:sp>
          <p:nvSpPr>
            <p:cNvPr id="13" name="ísļíḑe">
              <a:extLst>
                <a:ext uri="{FF2B5EF4-FFF2-40B4-BE49-F238E27FC236}">
                  <a16:creationId xmlns:a16="http://schemas.microsoft.com/office/drawing/2014/main" id="{A6C8C5D9-6030-47A2-AC84-1061E3971251}"/>
                </a:ext>
              </a:extLst>
            </p:cNvPr>
            <p:cNvSpPr/>
            <p:nvPr/>
          </p:nvSpPr>
          <p:spPr bwMode="auto">
            <a:xfrm>
              <a:off x="6923485" y="3031241"/>
              <a:ext cx="987780" cy="929604"/>
            </a:xfrm>
            <a:custGeom>
              <a:avLst/>
              <a:gdLst>
                <a:gd name="connsiteX0" fmla="*/ 69646 w 508000"/>
                <a:gd name="connsiteY0" fmla="*/ 394096 h 478080"/>
                <a:gd name="connsiteX1" fmla="*/ 438355 w 508000"/>
                <a:gd name="connsiteY1" fmla="*/ 394096 h 478080"/>
                <a:gd name="connsiteX2" fmla="*/ 438355 w 508000"/>
                <a:gd name="connsiteY2" fmla="*/ 422773 h 478080"/>
                <a:gd name="connsiteX3" fmla="*/ 473178 w 508000"/>
                <a:gd name="connsiteY3" fmla="*/ 422773 h 478080"/>
                <a:gd name="connsiteX4" fmla="*/ 473178 w 508000"/>
                <a:gd name="connsiteY4" fmla="*/ 447354 h 478080"/>
                <a:gd name="connsiteX5" fmla="*/ 497758 w 508000"/>
                <a:gd name="connsiteY5" fmla="*/ 447354 h 478080"/>
                <a:gd name="connsiteX6" fmla="*/ 497758 w 508000"/>
                <a:gd name="connsiteY6" fmla="*/ 478080 h 478080"/>
                <a:gd name="connsiteX7" fmla="*/ 14339 w 508000"/>
                <a:gd name="connsiteY7" fmla="*/ 478080 h 478080"/>
                <a:gd name="connsiteX8" fmla="*/ 14339 w 508000"/>
                <a:gd name="connsiteY8" fmla="*/ 447354 h 478080"/>
                <a:gd name="connsiteX9" fmla="*/ 38920 w 508000"/>
                <a:gd name="connsiteY9" fmla="*/ 447354 h 478080"/>
                <a:gd name="connsiteX10" fmla="*/ 38920 w 508000"/>
                <a:gd name="connsiteY10" fmla="*/ 422773 h 478080"/>
                <a:gd name="connsiteX11" fmla="*/ 69646 w 508000"/>
                <a:gd name="connsiteY11" fmla="*/ 422773 h 478080"/>
                <a:gd name="connsiteX12" fmla="*/ 362031 w 508000"/>
                <a:gd name="connsiteY12" fmla="*/ 193354 h 478080"/>
                <a:gd name="connsiteX13" fmla="*/ 436842 w 508000"/>
                <a:gd name="connsiteY13" fmla="*/ 193354 h 478080"/>
                <a:gd name="connsiteX14" fmla="*/ 456791 w 508000"/>
                <a:gd name="connsiteY14" fmla="*/ 213383 h 478080"/>
                <a:gd name="connsiteX15" fmla="*/ 456791 w 508000"/>
                <a:gd name="connsiteY15" fmla="*/ 233411 h 478080"/>
                <a:gd name="connsiteX16" fmla="*/ 436842 w 508000"/>
                <a:gd name="connsiteY16" fmla="*/ 233411 h 478080"/>
                <a:gd name="connsiteX17" fmla="*/ 436842 w 508000"/>
                <a:gd name="connsiteY17" fmla="*/ 373612 h 478080"/>
                <a:gd name="connsiteX18" fmla="*/ 362031 w 508000"/>
                <a:gd name="connsiteY18" fmla="*/ 373612 h 478080"/>
                <a:gd name="connsiteX19" fmla="*/ 362031 w 508000"/>
                <a:gd name="connsiteY19" fmla="*/ 233411 h 478080"/>
                <a:gd name="connsiteX20" fmla="*/ 342081 w 508000"/>
                <a:gd name="connsiteY20" fmla="*/ 233411 h 478080"/>
                <a:gd name="connsiteX21" fmla="*/ 342081 w 508000"/>
                <a:gd name="connsiteY21" fmla="*/ 213383 h 478080"/>
                <a:gd name="connsiteX22" fmla="*/ 362031 w 508000"/>
                <a:gd name="connsiteY22" fmla="*/ 193354 h 478080"/>
                <a:gd name="connsiteX23" fmla="*/ 218644 w 508000"/>
                <a:gd name="connsiteY23" fmla="*/ 193354 h 478080"/>
                <a:gd name="connsiteX24" fmla="*/ 293455 w 508000"/>
                <a:gd name="connsiteY24" fmla="*/ 193354 h 478080"/>
                <a:gd name="connsiteX25" fmla="*/ 313404 w 508000"/>
                <a:gd name="connsiteY25" fmla="*/ 213383 h 478080"/>
                <a:gd name="connsiteX26" fmla="*/ 313404 w 508000"/>
                <a:gd name="connsiteY26" fmla="*/ 233411 h 478080"/>
                <a:gd name="connsiteX27" fmla="*/ 293455 w 508000"/>
                <a:gd name="connsiteY27" fmla="*/ 233411 h 478080"/>
                <a:gd name="connsiteX28" fmla="*/ 293455 w 508000"/>
                <a:gd name="connsiteY28" fmla="*/ 373612 h 478080"/>
                <a:gd name="connsiteX29" fmla="*/ 213656 w 508000"/>
                <a:gd name="connsiteY29" fmla="*/ 373612 h 478080"/>
                <a:gd name="connsiteX30" fmla="*/ 213656 w 508000"/>
                <a:gd name="connsiteY30" fmla="*/ 233411 h 478080"/>
                <a:gd name="connsiteX31" fmla="*/ 198694 w 508000"/>
                <a:gd name="connsiteY31" fmla="*/ 233411 h 478080"/>
                <a:gd name="connsiteX32" fmla="*/ 198694 w 508000"/>
                <a:gd name="connsiteY32" fmla="*/ 213383 h 478080"/>
                <a:gd name="connsiteX33" fmla="*/ 218644 w 508000"/>
                <a:gd name="connsiteY33" fmla="*/ 193354 h 478080"/>
                <a:gd name="connsiteX34" fmla="*/ 73208 w 508000"/>
                <a:gd name="connsiteY34" fmla="*/ 193354 h 478080"/>
                <a:gd name="connsiteX35" fmla="*/ 148019 w 508000"/>
                <a:gd name="connsiteY35" fmla="*/ 193354 h 478080"/>
                <a:gd name="connsiteX36" fmla="*/ 167968 w 508000"/>
                <a:gd name="connsiteY36" fmla="*/ 213383 h 478080"/>
                <a:gd name="connsiteX37" fmla="*/ 167968 w 508000"/>
                <a:gd name="connsiteY37" fmla="*/ 233411 h 478080"/>
                <a:gd name="connsiteX38" fmla="*/ 148019 w 508000"/>
                <a:gd name="connsiteY38" fmla="*/ 233411 h 478080"/>
                <a:gd name="connsiteX39" fmla="*/ 148019 w 508000"/>
                <a:gd name="connsiteY39" fmla="*/ 373612 h 478080"/>
                <a:gd name="connsiteX40" fmla="*/ 73208 w 508000"/>
                <a:gd name="connsiteY40" fmla="*/ 373612 h 478080"/>
                <a:gd name="connsiteX41" fmla="*/ 73208 w 508000"/>
                <a:gd name="connsiteY41" fmla="*/ 233411 h 478080"/>
                <a:gd name="connsiteX42" fmla="*/ 53258 w 508000"/>
                <a:gd name="connsiteY42" fmla="*/ 233411 h 478080"/>
                <a:gd name="connsiteX43" fmla="*/ 53258 w 508000"/>
                <a:gd name="connsiteY43" fmla="*/ 213383 h 478080"/>
                <a:gd name="connsiteX44" fmla="*/ 73208 w 508000"/>
                <a:gd name="connsiteY44" fmla="*/ 193354 h 478080"/>
                <a:gd name="connsiteX45" fmla="*/ 234079 w 508000"/>
                <a:gd name="connsiteY45" fmla="*/ 68402 h 478080"/>
                <a:gd name="connsiteX46" fmla="*/ 169334 w 508000"/>
                <a:gd name="connsiteY46" fmla="*/ 108199 h 478080"/>
                <a:gd name="connsiteX47" fmla="*/ 169334 w 508000"/>
                <a:gd name="connsiteY47" fmla="*/ 113174 h 478080"/>
                <a:gd name="connsiteX48" fmla="*/ 174314 w 508000"/>
                <a:gd name="connsiteY48" fmla="*/ 113174 h 478080"/>
                <a:gd name="connsiteX49" fmla="*/ 333687 w 508000"/>
                <a:gd name="connsiteY49" fmla="*/ 113174 h 478080"/>
                <a:gd name="connsiteX50" fmla="*/ 338667 w 508000"/>
                <a:gd name="connsiteY50" fmla="*/ 113174 h 478080"/>
                <a:gd name="connsiteX51" fmla="*/ 338667 w 508000"/>
                <a:gd name="connsiteY51" fmla="*/ 108199 h 478080"/>
                <a:gd name="connsiteX52" fmla="*/ 273922 w 508000"/>
                <a:gd name="connsiteY52" fmla="*/ 68402 h 478080"/>
                <a:gd name="connsiteX53" fmla="*/ 234079 w 508000"/>
                <a:gd name="connsiteY53" fmla="*/ 68402 h 478080"/>
                <a:gd name="connsiteX54" fmla="*/ 234079 w 508000"/>
                <a:gd name="connsiteY54" fmla="*/ 3732 h 478080"/>
                <a:gd name="connsiteX55" fmla="*/ 273922 w 508000"/>
                <a:gd name="connsiteY55" fmla="*/ 3732 h 478080"/>
                <a:gd name="connsiteX56" fmla="*/ 488079 w 508000"/>
                <a:gd name="connsiteY56" fmla="*/ 123123 h 478080"/>
                <a:gd name="connsiteX57" fmla="*/ 508000 w 508000"/>
                <a:gd name="connsiteY57" fmla="*/ 157946 h 478080"/>
                <a:gd name="connsiteX58" fmla="*/ 508000 w 508000"/>
                <a:gd name="connsiteY58" fmla="*/ 172870 h 478080"/>
                <a:gd name="connsiteX59" fmla="*/ 0 w 508000"/>
                <a:gd name="connsiteY59" fmla="*/ 172870 h 478080"/>
                <a:gd name="connsiteX60" fmla="*/ 0 w 508000"/>
                <a:gd name="connsiteY60" fmla="*/ 157946 h 478080"/>
                <a:gd name="connsiteX61" fmla="*/ 19922 w 508000"/>
                <a:gd name="connsiteY61" fmla="*/ 123123 h 478080"/>
                <a:gd name="connsiteX62" fmla="*/ 234079 w 508000"/>
                <a:gd name="connsiteY62" fmla="*/ 3732 h 4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78080">
                  <a:moveTo>
                    <a:pt x="69646" y="394096"/>
                  </a:moveTo>
                  <a:lnTo>
                    <a:pt x="438355" y="394096"/>
                  </a:lnTo>
                  <a:lnTo>
                    <a:pt x="438355" y="422773"/>
                  </a:lnTo>
                  <a:lnTo>
                    <a:pt x="473178" y="422773"/>
                  </a:lnTo>
                  <a:lnTo>
                    <a:pt x="473178" y="447354"/>
                  </a:lnTo>
                  <a:lnTo>
                    <a:pt x="497758" y="447354"/>
                  </a:lnTo>
                  <a:lnTo>
                    <a:pt x="497758" y="478080"/>
                  </a:lnTo>
                  <a:lnTo>
                    <a:pt x="14339" y="478080"/>
                  </a:lnTo>
                  <a:lnTo>
                    <a:pt x="14339" y="447354"/>
                  </a:lnTo>
                  <a:lnTo>
                    <a:pt x="38920" y="447354"/>
                  </a:lnTo>
                  <a:lnTo>
                    <a:pt x="38920" y="422773"/>
                  </a:lnTo>
                  <a:lnTo>
                    <a:pt x="69646" y="422773"/>
                  </a:lnTo>
                  <a:close/>
                  <a:moveTo>
                    <a:pt x="362031" y="193354"/>
                  </a:moveTo>
                  <a:cubicBezTo>
                    <a:pt x="362031" y="193354"/>
                    <a:pt x="362031" y="193354"/>
                    <a:pt x="436842" y="193354"/>
                  </a:cubicBezTo>
                  <a:cubicBezTo>
                    <a:pt x="446816" y="193354"/>
                    <a:pt x="456791" y="203368"/>
                    <a:pt x="456791" y="213383"/>
                  </a:cubicBezTo>
                  <a:cubicBezTo>
                    <a:pt x="456791" y="213383"/>
                    <a:pt x="456791" y="213383"/>
                    <a:pt x="456791" y="233411"/>
                  </a:cubicBezTo>
                  <a:cubicBezTo>
                    <a:pt x="456791" y="233411"/>
                    <a:pt x="456791" y="233411"/>
                    <a:pt x="436842" y="233411"/>
                  </a:cubicBezTo>
                  <a:cubicBezTo>
                    <a:pt x="436842" y="233411"/>
                    <a:pt x="436842" y="233411"/>
                    <a:pt x="436842" y="373612"/>
                  </a:cubicBezTo>
                  <a:lnTo>
                    <a:pt x="362031" y="373612"/>
                  </a:lnTo>
                  <a:cubicBezTo>
                    <a:pt x="362031" y="373612"/>
                    <a:pt x="362031" y="373612"/>
                    <a:pt x="362031" y="233411"/>
                  </a:cubicBezTo>
                  <a:cubicBezTo>
                    <a:pt x="362031" y="233411"/>
                    <a:pt x="362031" y="233411"/>
                    <a:pt x="342081" y="233411"/>
                  </a:cubicBezTo>
                  <a:cubicBezTo>
                    <a:pt x="342081" y="233411"/>
                    <a:pt x="342081" y="233411"/>
                    <a:pt x="342081" y="213383"/>
                  </a:cubicBezTo>
                  <a:cubicBezTo>
                    <a:pt x="342081" y="203368"/>
                    <a:pt x="352056" y="193354"/>
                    <a:pt x="362031" y="193354"/>
                  </a:cubicBezTo>
                  <a:close/>
                  <a:moveTo>
                    <a:pt x="218644" y="193354"/>
                  </a:moveTo>
                  <a:cubicBezTo>
                    <a:pt x="218644" y="193354"/>
                    <a:pt x="218644" y="193354"/>
                    <a:pt x="293455" y="193354"/>
                  </a:cubicBezTo>
                  <a:cubicBezTo>
                    <a:pt x="303429" y="193354"/>
                    <a:pt x="313404" y="203368"/>
                    <a:pt x="313404" y="213383"/>
                  </a:cubicBezTo>
                  <a:cubicBezTo>
                    <a:pt x="313404" y="213383"/>
                    <a:pt x="313404" y="213383"/>
                    <a:pt x="313404" y="233411"/>
                  </a:cubicBezTo>
                  <a:cubicBezTo>
                    <a:pt x="313404" y="233411"/>
                    <a:pt x="313404" y="233411"/>
                    <a:pt x="293455" y="233411"/>
                  </a:cubicBezTo>
                  <a:cubicBezTo>
                    <a:pt x="293455" y="233411"/>
                    <a:pt x="293455" y="233411"/>
                    <a:pt x="293455" y="373612"/>
                  </a:cubicBezTo>
                  <a:lnTo>
                    <a:pt x="213656" y="373612"/>
                  </a:lnTo>
                  <a:cubicBezTo>
                    <a:pt x="213656" y="373612"/>
                    <a:pt x="213656" y="373612"/>
                    <a:pt x="213656" y="233411"/>
                  </a:cubicBezTo>
                  <a:cubicBezTo>
                    <a:pt x="213656" y="233411"/>
                    <a:pt x="213656" y="233411"/>
                    <a:pt x="198694" y="233411"/>
                  </a:cubicBezTo>
                  <a:cubicBezTo>
                    <a:pt x="198694" y="233411"/>
                    <a:pt x="198694" y="233411"/>
                    <a:pt x="198694" y="213383"/>
                  </a:cubicBezTo>
                  <a:cubicBezTo>
                    <a:pt x="198694" y="203368"/>
                    <a:pt x="208669" y="193354"/>
                    <a:pt x="218644" y="193354"/>
                  </a:cubicBezTo>
                  <a:close/>
                  <a:moveTo>
                    <a:pt x="73208" y="193354"/>
                  </a:moveTo>
                  <a:cubicBezTo>
                    <a:pt x="73208" y="193354"/>
                    <a:pt x="73208" y="193354"/>
                    <a:pt x="148019" y="193354"/>
                  </a:cubicBezTo>
                  <a:cubicBezTo>
                    <a:pt x="157993" y="193354"/>
                    <a:pt x="167968" y="203368"/>
                    <a:pt x="167968" y="213383"/>
                  </a:cubicBezTo>
                  <a:cubicBezTo>
                    <a:pt x="167968" y="213383"/>
                    <a:pt x="167968" y="213383"/>
                    <a:pt x="167968" y="233411"/>
                  </a:cubicBezTo>
                  <a:cubicBezTo>
                    <a:pt x="167968" y="233411"/>
                    <a:pt x="167968" y="233411"/>
                    <a:pt x="148019" y="233411"/>
                  </a:cubicBezTo>
                  <a:cubicBezTo>
                    <a:pt x="148019" y="233411"/>
                    <a:pt x="148019" y="233411"/>
                    <a:pt x="148019" y="373612"/>
                  </a:cubicBezTo>
                  <a:lnTo>
                    <a:pt x="73208" y="373612"/>
                  </a:lnTo>
                  <a:cubicBezTo>
                    <a:pt x="73208" y="373612"/>
                    <a:pt x="73208" y="373612"/>
                    <a:pt x="73208" y="233411"/>
                  </a:cubicBezTo>
                  <a:cubicBezTo>
                    <a:pt x="73208" y="233411"/>
                    <a:pt x="73208" y="233411"/>
                    <a:pt x="53258" y="233411"/>
                  </a:cubicBezTo>
                  <a:cubicBezTo>
                    <a:pt x="53258" y="233411"/>
                    <a:pt x="53258" y="233411"/>
                    <a:pt x="53258" y="213383"/>
                  </a:cubicBezTo>
                  <a:cubicBezTo>
                    <a:pt x="53258" y="203368"/>
                    <a:pt x="63233" y="193354"/>
                    <a:pt x="73208" y="193354"/>
                  </a:cubicBezTo>
                  <a:close/>
                  <a:moveTo>
                    <a:pt x="234079" y="68402"/>
                  </a:moveTo>
                  <a:cubicBezTo>
                    <a:pt x="234079" y="68402"/>
                    <a:pt x="234079" y="68402"/>
                    <a:pt x="169334" y="108199"/>
                  </a:cubicBezTo>
                  <a:cubicBezTo>
                    <a:pt x="169334" y="108199"/>
                    <a:pt x="169334" y="108199"/>
                    <a:pt x="169334" y="113174"/>
                  </a:cubicBezTo>
                  <a:cubicBezTo>
                    <a:pt x="169334" y="113174"/>
                    <a:pt x="169334" y="113174"/>
                    <a:pt x="174314" y="113174"/>
                  </a:cubicBezTo>
                  <a:lnTo>
                    <a:pt x="333687" y="113174"/>
                  </a:lnTo>
                  <a:cubicBezTo>
                    <a:pt x="338667" y="113174"/>
                    <a:pt x="338667" y="113174"/>
                    <a:pt x="338667" y="113174"/>
                  </a:cubicBezTo>
                  <a:cubicBezTo>
                    <a:pt x="338667" y="108199"/>
                    <a:pt x="338667" y="108199"/>
                    <a:pt x="338667" y="108199"/>
                  </a:cubicBezTo>
                  <a:cubicBezTo>
                    <a:pt x="338667" y="108199"/>
                    <a:pt x="338667" y="108199"/>
                    <a:pt x="273922" y="68402"/>
                  </a:cubicBezTo>
                  <a:cubicBezTo>
                    <a:pt x="258981" y="63428"/>
                    <a:pt x="249020" y="63428"/>
                    <a:pt x="234079" y="68402"/>
                  </a:cubicBezTo>
                  <a:close/>
                  <a:moveTo>
                    <a:pt x="234079" y="3732"/>
                  </a:moveTo>
                  <a:cubicBezTo>
                    <a:pt x="249020" y="-1243"/>
                    <a:pt x="258981" y="-1243"/>
                    <a:pt x="273922" y="3732"/>
                  </a:cubicBezTo>
                  <a:lnTo>
                    <a:pt x="488079" y="123123"/>
                  </a:lnTo>
                  <a:cubicBezTo>
                    <a:pt x="498039" y="128098"/>
                    <a:pt x="508000" y="143022"/>
                    <a:pt x="508000" y="157946"/>
                  </a:cubicBezTo>
                  <a:cubicBezTo>
                    <a:pt x="508000" y="157946"/>
                    <a:pt x="508000" y="157946"/>
                    <a:pt x="508000" y="172870"/>
                  </a:cubicBezTo>
                  <a:cubicBezTo>
                    <a:pt x="508000" y="172870"/>
                    <a:pt x="508000" y="172870"/>
                    <a:pt x="0" y="172870"/>
                  </a:cubicBezTo>
                  <a:cubicBezTo>
                    <a:pt x="0" y="172870"/>
                    <a:pt x="0" y="172870"/>
                    <a:pt x="0" y="157946"/>
                  </a:cubicBezTo>
                  <a:cubicBezTo>
                    <a:pt x="0" y="143022"/>
                    <a:pt x="9961" y="128098"/>
                    <a:pt x="19922" y="123123"/>
                  </a:cubicBezTo>
                  <a:cubicBezTo>
                    <a:pt x="19922" y="123123"/>
                    <a:pt x="19922" y="123123"/>
                    <a:pt x="234079" y="3732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ş1iḓe">
              <a:extLst>
                <a:ext uri="{FF2B5EF4-FFF2-40B4-BE49-F238E27FC236}">
                  <a16:creationId xmlns:a16="http://schemas.microsoft.com/office/drawing/2014/main" id="{AFEEE160-913F-400E-9C9D-16EC2B0EFEEC}"/>
                </a:ext>
              </a:extLst>
            </p:cNvPr>
            <p:cNvSpPr txBox="1"/>
            <p:nvPr/>
          </p:nvSpPr>
          <p:spPr bwMode="auto">
            <a:xfrm>
              <a:off x="6310804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b="1" dirty="0"/>
                <a:t>BRANCH CONTROL</a:t>
              </a:r>
              <a:endParaRPr lang="zh-CN" altLang="en-US" b="1" dirty="0"/>
            </a:p>
          </p:txBody>
        </p:sp>
        <p:sp>
          <p:nvSpPr>
            <p:cNvPr id="16" name="ísḷíďê">
              <a:extLst>
                <a:ext uri="{FF2B5EF4-FFF2-40B4-BE49-F238E27FC236}">
                  <a16:creationId xmlns:a16="http://schemas.microsoft.com/office/drawing/2014/main" id="{546540EA-CF23-4CDA-9E24-F6D271CF3F86}"/>
                </a:ext>
              </a:extLst>
            </p:cNvPr>
            <p:cNvSpPr/>
            <p:nvPr/>
          </p:nvSpPr>
          <p:spPr>
            <a:xfrm>
              <a:off x="9553573" y="3024218"/>
              <a:ext cx="943650" cy="943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ṣlîḓê">
              <a:extLst>
                <a:ext uri="{FF2B5EF4-FFF2-40B4-BE49-F238E27FC236}">
                  <a16:creationId xmlns:a16="http://schemas.microsoft.com/office/drawing/2014/main" id="{B49EAF83-A191-4C2C-BE80-C7592BB2457E}"/>
                </a:ext>
              </a:extLst>
            </p:cNvPr>
            <p:cNvSpPr txBox="1"/>
            <p:nvPr/>
          </p:nvSpPr>
          <p:spPr bwMode="auto">
            <a:xfrm>
              <a:off x="8918827" y="4289768"/>
              <a:ext cx="2213143" cy="400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b="1" dirty="0"/>
                <a:t>DEPLOYMENT</a:t>
              </a:r>
              <a:endParaRPr lang="zh-CN" altLang="en-US" b="1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EC46745-521A-440A-AABA-5F2746D3551E}"/>
                </a:ext>
              </a:extLst>
            </p:cNvPr>
            <p:cNvCxnSpPr/>
            <p:nvPr/>
          </p:nvCxnSpPr>
          <p:spPr>
            <a:xfrm>
              <a:off x="3531000" y="3031241"/>
              <a:ext cx="0" cy="2377759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CE85D44-B9DB-480E-9637-0683EF1E4E89}"/>
                </a:ext>
              </a:extLst>
            </p:cNvPr>
            <p:cNvCxnSpPr/>
            <p:nvPr/>
          </p:nvCxnSpPr>
          <p:spPr>
            <a:xfrm>
              <a:off x="6121800" y="3031241"/>
              <a:ext cx="0" cy="2377759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876966C-C8D6-4D6B-8101-026210FD183F}"/>
                </a:ext>
              </a:extLst>
            </p:cNvPr>
            <p:cNvCxnSpPr/>
            <p:nvPr/>
          </p:nvCxnSpPr>
          <p:spPr>
            <a:xfrm>
              <a:off x="8750700" y="3031241"/>
              <a:ext cx="0" cy="2377759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829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A7366-43FA-42FF-B713-7A89FABF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RESULT IN NOSQL DB 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A1FD39-62E1-4DE7-BA09-32348AB8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5" name="32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BAD1B51-7F4F-46B1-9E47-3F3D483E59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5422" y="2473873"/>
            <a:ext cx="11122096" cy="3515739"/>
            <a:chOff x="669925" y="2373317"/>
            <a:chExt cx="11122096" cy="3515739"/>
          </a:xfrm>
        </p:grpSpPr>
        <p:grpSp>
          <p:nvGrpSpPr>
            <p:cNvPr id="6" name="îsļîdé">
              <a:extLst>
                <a:ext uri="{FF2B5EF4-FFF2-40B4-BE49-F238E27FC236}">
                  <a16:creationId xmlns:a16="http://schemas.microsoft.com/office/drawing/2014/main" id="{D23CA988-1477-4701-BC6D-0F47F6478D11}"/>
                </a:ext>
              </a:extLst>
            </p:cNvPr>
            <p:cNvGrpSpPr/>
            <p:nvPr/>
          </p:nvGrpSpPr>
          <p:grpSpPr>
            <a:xfrm>
              <a:off x="4394200" y="2373317"/>
              <a:ext cx="3403603" cy="2475425"/>
              <a:chOff x="4379297" y="1952067"/>
              <a:chExt cx="3054959" cy="2221859"/>
            </a:xfrm>
          </p:grpSpPr>
          <p:sp>
            <p:nvSpPr>
              <p:cNvPr id="23" name="ï$lîḍè">
                <a:extLst>
                  <a:ext uri="{FF2B5EF4-FFF2-40B4-BE49-F238E27FC236}">
                    <a16:creationId xmlns:a16="http://schemas.microsoft.com/office/drawing/2014/main" id="{38130828-A9ED-45DF-B86A-DAC7A6FA41D3}"/>
                  </a:ext>
                </a:extLst>
              </p:cNvPr>
              <p:cNvSpPr/>
              <p:nvPr/>
            </p:nvSpPr>
            <p:spPr>
              <a:xfrm rot="10800000">
                <a:off x="5947546" y="1952067"/>
                <a:ext cx="1486710" cy="1486710"/>
              </a:xfrm>
              <a:prstGeom prst="teardrop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ïSlíḓé">
                <a:extLst>
                  <a:ext uri="{FF2B5EF4-FFF2-40B4-BE49-F238E27FC236}">
                    <a16:creationId xmlns:a16="http://schemas.microsoft.com/office/drawing/2014/main" id="{36FA7D78-B058-4774-A2C6-89D4F0F41B8D}"/>
                  </a:ext>
                </a:extLst>
              </p:cNvPr>
              <p:cNvSpPr/>
              <p:nvPr/>
            </p:nvSpPr>
            <p:spPr>
              <a:xfrm>
                <a:off x="4379297" y="2687216"/>
                <a:ext cx="1486710" cy="1486710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îṥļîḓé">
                <a:extLst>
                  <a:ext uri="{FF2B5EF4-FFF2-40B4-BE49-F238E27FC236}">
                    <a16:creationId xmlns:a16="http://schemas.microsoft.com/office/drawing/2014/main" id="{0AD009A6-1181-46FA-947F-DB675C37B2B9}"/>
                  </a:ext>
                </a:extLst>
              </p:cNvPr>
              <p:cNvSpPr txBox="1"/>
              <p:nvPr/>
            </p:nvSpPr>
            <p:spPr>
              <a:xfrm>
                <a:off x="6128208" y="2381048"/>
                <a:ext cx="1179384" cy="57746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/>
                <a:r>
                  <a:rPr lang="en-US" altLang="zh-CN" sz="2000" b="1" i="1" dirty="0">
                    <a:solidFill>
                      <a:schemeClr val="bg1"/>
                    </a:solidFill>
                  </a:rPr>
                  <a:t>Redis</a:t>
                </a:r>
                <a:endParaRPr lang="zh-CN" altLang="en-US" sz="2000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iṩḻíḑé">
                <a:extLst>
                  <a:ext uri="{FF2B5EF4-FFF2-40B4-BE49-F238E27FC236}">
                    <a16:creationId xmlns:a16="http://schemas.microsoft.com/office/drawing/2014/main" id="{95C3846E-6F00-42A0-8EAC-826E78EF6B32}"/>
                  </a:ext>
                </a:extLst>
              </p:cNvPr>
              <p:cNvSpPr txBox="1"/>
              <p:nvPr/>
            </p:nvSpPr>
            <p:spPr>
              <a:xfrm>
                <a:off x="4508819" y="3116197"/>
                <a:ext cx="1238371" cy="57746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1">
                <a:normAutofit/>
              </a:bodyPr>
              <a:lstStyle/>
              <a:p>
                <a:pPr algn="ctr"/>
                <a:r>
                  <a:rPr lang="en-US" altLang="zh-CN" sz="2000" i="1" dirty="0">
                    <a:solidFill>
                      <a:schemeClr val="bg1"/>
                    </a:solidFill>
                  </a:rPr>
                  <a:t>MongoDB</a:t>
                </a:r>
                <a:endParaRPr lang="zh-CN" altLang="en-US" sz="2000" i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ṡlïḋê">
              <a:extLst>
                <a:ext uri="{FF2B5EF4-FFF2-40B4-BE49-F238E27FC236}">
                  <a16:creationId xmlns:a16="http://schemas.microsoft.com/office/drawing/2014/main" id="{F3084F21-ED45-464D-AC5F-34A58EEA5805}"/>
                </a:ext>
              </a:extLst>
            </p:cNvPr>
            <p:cNvSpPr/>
            <p:nvPr/>
          </p:nvSpPr>
          <p:spPr>
            <a:xfrm>
              <a:off x="793665" y="5365085"/>
              <a:ext cx="2809070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/>
                <a:t>基于</a:t>
              </a:r>
              <a:r>
                <a:rPr lang="en-US" altLang="zh-CN" sz="1400" dirty="0"/>
                <a:t>json</a:t>
              </a:r>
              <a:r>
                <a:rPr lang="zh-CN" altLang="en-US" sz="1400" dirty="0"/>
                <a:t>保存</a:t>
              </a:r>
              <a:r>
                <a:rPr lang="en-US" altLang="zh-CN" sz="1400" dirty="0"/>
                <a:t>key-value</a:t>
              </a:r>
              <a:r>
                <a:rPr lang="zh-CN" altLang="en-US" sz="1400" dirty="0"/>
                <a:t>形式数据</a:t>
              </a:r>
              <a:r>
                <a:rPr lang="en-US" altLang="zh-CN" sz="1100" dirty="0"/>
                <a:t>.</a:t>
              </a:r>
            </a:p>
          </p:txBody>
        </p:sp>
        <p:sp>
          <p:nvSpPr>
            <p:cNvPr id="8" name="í$ļiḓe">
              <a:extLst>
                <a:ext uri="{FF2B5EF4-FFF2-40B4-BE49-F238E27FC236}">
                  <a16:creationId xmlns:a16="http://schemas.microsoft.com/office/drawing/2014/main" id="{D77FD1CA-E89E-438B-BC94-9608E42CB276}"/>
                </a:ext>
              </a:extLst>
            </p:cNvPr>
            <p:cNvSpPr/>
            <p:nvPr/>
          </p:nvSpPr>
          <p:spPr>
            <a:xfrm>
              <a:off x="704720" y="3758951"/>
              <a:ext cx="2809070" cy="4057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1600" b="1" dirty="0"/>
                <a:t>微博用户信息</a:t>
              </a:r>
              <a:r>
                <a:rPr lang="en-US" altLang="zh-CN" sz="1600" b="1" dirty="0"/>
                <a:t>+</a:t>
              </a:r>
              <a:r>
                <a:rPr lang="zh-CN" altLang="en-US" sz="1600" b="1" dirty="0"/>
                <a:t>微博内容</a:t>
              </a:r>
              <a:endParaRPr lang="en-US" altLang="zh-CN" sz="1600" b="1" dirty="0"/>
            </a:p>
          </p:txBody>
        </p:sp>
        <p:sp>
          <p:nvSpPr>
            <p:cNvPr id="9" name="ïṡḻïdé">
              <a:extLst>
                <a:ext uri="{FF2B5EF4-FFF2-40B4-BE49-F238E27FC236}">
                  <a16:creationId xmlns:a16="http://schemas.microsoft.com/office/drawing/2014/main" id="{2A7B9F8E-0BB7-42D4-9493-D7815AB7EEFD}"/>
                </a:ext>
              </a:extLst>
            </p:cNvPr>
            <p:cNvSpPr/>
            <p:nvPr/>
          </p:nvSpPr>
          <p:spPr>
            <a:xfrm>
              <a:off x="669925" y="2994178"/>
              <a:ext cx="2809070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/>
                <a:t>基于</a:t>
              </a:r>
              <a:r>
                <a:rPr lang="en-US" altLang="zh-CN" sz="1400" dirty="0"/>
                <a:t>json</a:t>
              </a:r>
              <a:r>
                <a:rPr lang="zh-CN" altLang="en-US" sz="1400" dirty="0"/>
                <a:t>保存</a:t>
              </a:r>
              <a:r>
                <a:rPr lang="en-US" altLang="zh-CN" sz="1400" dirty="0"/>
                <a:t>key-value</a:t>
              </a:r>
              <a:r>
                <a:rPr lang="zh-CN" altLang="en-US" sz="1400" dirty="0"/>
                <a:t>形式数据</a:t>
              </a:r>
              <a:endParaRPr lang="en-US" altLang="zh-CN" sz="1400" dirty="0"/>
            </a:p>
          </p:txBody>
        </p:sp>
        <p:sp>
          <p:nvSpPr>
            <p:cNvPr id="10" name="ïṥļíḍê">
              <a:extLst>
                <a:ext uri="{FF2B5EF4-FFF2-40B4-BE49-F238E27FC236}">
                  <a16:creationId xmlns:a16="http://schemas.microsoft.com/office/drawing/2014/main" id="{BA71DAFD-30BC-49CC-94C8-88C4527FA0B9}"/>
                </a:ext>
              </a:extLst>
            </p:cNvPr>
            <p:cNvSpPr/>
            <p:nvPr/>
          </p:nvSpPr>
          <p:spPr>
            <a:xfrm>
              <a:off x="669925" y="2588431"/>
              <a:ext cx="2809070" cy="4057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1600" b="1" dirty="0"/>
                <a:t>知乎用户信息</a:t>
              </a:r>
              <a:endParaRPr lang="en-US" altLang="zh-CN" sz="1600" b="1" dirty="0"/>
            </a:p>
          </p:txBody>
        </p:sp>
        <p:sp>
          <p:nvSpPr>
            <p:cNvPr id="11" name="îšḷîḋé">
              <a:extLst>
                <a:ext uri="{FF2B5EF4-FFF2-40B4-BE49-F238E27FC236}">
                  <a16:creationId xmlns:a16="http://schemas.microsoft.com/office/drawing/2014/main" id="{6D6F30BE-8431-4B42-9731-962B7707099E}"/>
                </a:ext>
              </a:extLst>
            </p:cNvPr>
            <p:cNvSpPr/>
            <p:nvPr/>
          </p:nvSpPr>
          <p:spPr>
            <a:xfrm>
              <a:off x="3604634" y="2866181"/>
              <a:ext cx="522466" cy="52246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iṩļîḍe">
              <a:extLst>
                <a:ext uri="{FF2B5EF4-FFF2-40B4-BE49-F238E27FC236}">
                  <a16:creationId xmlns:a16="http://schemas.microsoft.com/office/drawing/2014/main" id="{F76989E2-9C90-4271-945E-F2C5619DD90F}"/>
                </a:ext>
              </a:extLst>
            </p:cNvPr>
            <p:cNvSpPr/>
            <p:nvPr/>
          </p:nvSpPr>
          <p:spPr>
            <a:xfrm>
              <a:off x="3604634" y="4018666"/>
              <a:ext cx="522466" cy="52246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iSḻídé">
              <a:extLst>
                <a:ext uri="{FF2B5EF4-FFF2-40B4-BE49-F238E27FC236}">
                  <a16:creationId xmlns:a16="http://schemas.microsoft.com/office/drawing/2014/main" id="{7BA0EF4F-6410-4B5F-B5A3-CC61D9660A5E}"/>
                </a:ext>
              </a:extLst>
            </p:cNvPr>
            <p:cNvSpPr/>
            <p:nvPr/>
          </p:nvSpPr>
          <p:spPr>
            <a:xfrm>
              <a:off x="3757214" y="3024285"/>
              <a:ext cx="217308" cy="2062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dirty="0"/>
            </a:p>
          </p:txBody>
        </p:sp>
        <p:sp>
          <p:nvSpPr>
            <p:cNvPr id="14" name="ïṥḷîďè">
              <a:extLst>
                <a:ext uri="{FF2B5EF4-FFF2-40B4-BE49-F238E27FC236}">
                  <a16:creationId xmlns:a16="http://schemas.microsoft.com/office/drawing/2014/main" id="{C2F4C207-CE47-42C2-8789-EB80CCE2C5E5}"/>
                </a:ext>
              </a:extLst>
            </p:cNvPr>
            <p:cNvSpPr/>
            <p:nvPr/>
          </p:nvSpPr>
          <p:spPr>
            <a:xfrm>
              <a:off x="3757214" y="4184702"/>
              <a:ext cx="217308" cy="1903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" name="îṡľiḑe">
              <a:extLst>
                <a:ext uri="{FF2B5EF4-FFF2-40B4-BE49-F238E27FC236}">
                  <a16:creationId xmlns:a16="http://schemas.microsoft.com/office/drawing/2014/main" id="{44BEB40B-9E58-493B-B078-D2F35CE795CC}"/>
                </a:ext>
              </a:extLst>
            </p:cNvPr>
            <p:cNvSpPr/>
            <p:nvPr/>
          </p:nvSpPr>
          <p:spPr>
            <a:xfrm>
              <a:off x="8564637" y="4164698"/>
              <a:ext cx="2941922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将获取到的免费</a:t>
              </a:r>
              <a:r>
                <a:rPr lang="en-US" altLang="zh-CN" sz="1400" dirty="0"/>
                <a:t>proxy</a:t>
              </a:r>
              <a:r>
                <a:rPr lang="zh-CN" altLang="en-US" sz="1400" dirty="0"/>
                <a:t>保存在</a:t>
              </a:r>
              <a:r>
                <a:rPr lang="en-US" altLang="zh-CN" sz="1400" dirty="0"/>
                <a:t>sorted- set</a:t>
              </a:r>
              <a:r>
                <a:rPr lang="zh-CN" altLang="en-US" sz="1400" dirty="0"/>
                <a:t>中，并用测试分数字段制作为优先级标准</a:t>
              </a:r>
              <a:endParaRPr lang="en-US" altLang="zh-CN" sz="1400" dirty="0"/>
            </a:p>
          </p:txBody>
        </p:sp>
        <p:sp>
          <p:nvSpPr>
            <p:cNvPr id="16" name="iṧḻíḋè">
              <a:extLst>
                <a:ext uri="{FF2B5EF4-FFF2-40B4-BE49-F238E27FC236}">
                  <a16:creationId xmlns:a16="http://schemas.microsoft.com/office/drawing/2014/main" id="{928EF014-E066-4886-99B1-07D85E5F0338}"/>
                </a:ext>
              </a:extLst>
            </p:cNvPr>
            <p:cNvSpPr/>
            <p:nvPr/>
          </p:nvSpPr>
          <p:spPr>
            <a:xfrm>
              <a:off x="8564637" y="3762042"/>
              <a:ext cx="2941922" cy="392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600" b="1" dirty="0"/>
                <a:t>Proxy</a:t>
              </a:r>
              <a:r>
                <a:rPr lang="zh-CN" altLang="en-US" sz="1600" b="1" dirty="0"/>
                <a:t>池</a:t>
              </a:r>
              <a:endParaRPr lang="en-US" altLang="zh-CN" sz="1600" b="1" dirty="0"/>
            </a:p>
          </p:txBody>
        </p:sp>
        <p:sp>
          <p:nvSpPr>
            <p:cNvPr id="17" name="iŝḻïďè">
              <a:extLst>
                <a:ext uri="{FF2B5EF4-FFF2-40B4-BE49-F238E27FC236}">
                  <a16:creationId xmlns:a16="http://schemas.microsoft.com/office/drawing/2014/main" id="{01CAE35F-CBE2-492E-8E84-96DEB183CABA}"/>
                </a:ext>
              </a:extLst>
            </p:cNvPr>
            <p:cNvSpPr/>
            <p:nvPr/>
          </p:nvSpPr>
          <p:spPr>
            <a:xfrm>
              <a:off x="8564636" y="2994178"/>
              <a:ext cx="3227385" cy="523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300" dirty="0"/>
                <a:t>使用</a:t>
              </a:r>
              <a:r>
                <a:rPr lang="en-US" altLang="zh-CN" sz="1300" dirty="0"/>
                <a:t>queue</a:t>
              </a:r>
              <a:r>
                <a:rPr lang="zh-CN" altLang="en-US" sz="1300" dirty="0"/>
                <a:t>存储请求保存在</a:t>
              </a:r>
              <a:r>
                <a:rPr lang="en-US" altLang="zh-CN" sz="1300" dirty="0"/>
                <a:t>requests</a:t>
              </a:r>
              <a:r>
                <a:rPr lang="zh-CN" altLang="en-US" sz="1300" dirty="0"/>
                <a:t>表中</a:t>
              </a:r>
              <a:endParaRPr lang="en-US" altLang="zh-CN" sz="1300" dirty="0"/>
            </a:p>
            <a:p>
              <a:pPr>
                <a:lnSpc>
                  <a:spcPct val="120000"/>
                </a:lnSpc>
              </a:pPr>
              <a:r>
                <a:rPr lang="zh-CN" altLang="en-US" sz="1300" dirty="0"/>
                <a:t>使用</a:t>
              </a:r>
              <a:r>
                <a:rPr lang="en-US" altLang="zh-CN" sz="1300" dirty="0"/>
                <a:t>set</a:t>
              </a:r>
              <a:r>
                <a:rPr lang="zh-CN" altLang="en-US" sz="1300" dirty="0"/>
                <a:t>去重存储指纹信息，用于请求去重</a:t>
              </a:r>
              <a:endParaRPr lang="en-US" altLang="zh-CN" sz="1300" dirty="0"/>
            </a:p>
          </p:txBody>
        </p:sp>
        <p:sp>
          <p:nvSpPr>
            <p:cNvPr id="18" name="ís1ïḑê">
              <a:extLst>
                <a:ext uri="{FF2B5EF4-FFF2-40B4-BE49-F238E27FC236}">
                  <a16:creationId xmlns:a16="http://schemas.microsoft.com/office/drawing/2014/main" id="{111B2390-7DED-4718-B56C-E5BAFE750375}"/>
                </a:ext>
              </a:extLst>
            </p:cNvPr>
            <p:cNvSpPr/>
            <p:nvPr/>
          </p:nvSpPr>
          <p:spPr>
            <a:xfrm>
              <a:off x="8564637" y="2588431"/>
              <a:ext cx="2941922" cy="4057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600" b="1" dirty="0"/>
                <a:t>分布式请求队列指纹</a:t>
              </a:r>
              <a:r>
                <a:rPr lang="en-US" altLang="zh-CN" sz="1600" b="1" dirty="0"/>
                <a:t>+</a:t>
              </a:r>
              <a:r>
                <a:rPr lang="zh-CN" altLang="en-US" sz="1600" b="1" dirty="0"/>
                <a:t>请求</a:t>
              </a:r>
              <a:endParaRPr lang="en-US" altLang="zh-CN" sz="1600" b="1" dirty="0"/>
            </a:p>
          </p:txBody>
        </p:sp>
        <p:sp>
          <p:nvSpPr>
            <p:cNvPr id="19" name="ïṩļïḍê">
              <a:extLst>
                <a:ext uri="{FF2B5EF4-FFF2-40B4-BE49-F238E27FC236}">
                  <a16:creationId xmlns:a16="http://schemas.microsoft.com/office/drawing/2014/main" id="{7F752C24-8C51-4C08-8ECC-CD41D5A77D41}"/>
                </a:ext>
              </a:extLst>
            </p:cNvPr>
            <p:cNvSpPr/>
            <p:nvPr/>
          </p:nvSpPr>
          <p:spPr>
            <a:xfrm>
              <a:off x="7986534" y="2866181"/>
              <a:ext cx="522466" cy="52246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0" name="iSḻíďê">
              <a:extLst>
                <a:ext uri="{FF2B5EF4-FFF2-40B4-BE49-F238E27FC236}">
                  <a16:creationId xmlns:a16="http://schemas.microsoft.com/office/drawing/2014/main" id="{624F063E-6C67-4CDA-A08D-0917FFD25FA0}"/>
                </a:ext>
              </a:extLst>
            </p:cNvPr>
            <p:cNvSpPr/>
            <p:nvPr/>
          </p:nvSpPr>
          <p:spPr>
            <a:xfrm>
              <a:off x="7986534" y="4018666"/>
              <a:ext cx="522466" cy="522466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1" name="íšḻîḑé">
              <a:extLst>
                <a:ext uri="{FF2B5EF4-FFF2-40B4-BE49-F238E27FC236}">
                  <a16:creationId xmlns:a16="http://schemas.microsoft.com/office/drawing/2014/main" id="{4DB44935-B0A3-4FC5-8CFE-CBB626FA0B25}"/>
                </a:ext>
              </a:extLst>
            </p:cNvPr>
            <p:cNvSpPr/>
            <p:nvPr/>
          </p:nvSpPr>
          <p:spPr>
            <a:xfrm>
              <a:off x="8153864" y="3024286"/>
              <a:ext cx="217308" cy="2062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dirty="0"/>
            </a:p>
          </p:txBody>
        </p:sp>
        <p:sp>
          <p:nvSpPr>
            <p:cNvPr id="22" name="iŝḻíḋè">
              <a:extLst>
                <a:ext uri="{FF2B5EF4-FFF2-40B4-BE49-F238E27FC236}">
                  <a16:creationId xmlns:a16="http://schemas.microsoft.com/office/drawing/2014/main" id="{F4590D0A-659A-42F7-8511-C7813B6DDB5D}"/>
                </a:ext>
              </a:extLst>
            </p:cNvPr>
            <p:cNvSpPr/>
            <p:nvPr/>
          </p:nvSpPr>
          <p:spPr>
            <a:xfrm>
              <a:off x="8153864" y="4199450"/>
              <a:ext cx="217308" cy="1903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</p:grpSp>
      <p:sp>
        <p:nvSpPr>
          <p:cNvPr id="27" name="îšḷîḋé">
            <a:extLst>
              <a:ext uri="{FF2B5EF4-FFF2-40B4-BE49-F238E27FC236}">
                <a16:creationId xmlns:a16="http://schemas.microsoft.com/office/drawing/2014/main" id="{8E490557-710F-48FB-94AF-F5F7E56BD6AF}"/>
              </a:ext>
            </a:extLst>
          </p:cNvPr>
          <p:cNvSpPr/>
          <p:nvPr/>
        </p:nvSpPr>
        <p:spPr>
          <a:xfrm>
            <a:off x="3530131" y="5270471"/>
            <a:ext cx="522466" cy="522466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9" name="iSḻídé">
            <a:extLst>
              <a:ext uri="{FF2B5EF4-FFF2-40B4-BE49-F238E27FC236}">
                <a16:creationId xmlns:a16="http://schemas.microsoft.com/office/drawing/2014/main" id="{5356F65F-29BF-41C7-AFF3-C75F0632D861}"/>
              </a:ext>
            </a:extLst>
          </p:cNvPr>
          <p:cNvSpPr/>
          <p:nvPr/>
        </p:nvSpPr>
        <p:spPr>
          <a:xfrm>
            <a:off x="3682711" y="5411714"/>
            <a:ext cx="217308" cy="20626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/>
          </a:p>
        </p:txBody>
      </p:sp>
      <p:sp>
        <p:nvSpPr>
          <p:cNvPr id="30" name="ïṩļïḍê">
            <a:extLst>
              <a:ext uri="{FF2B5EF4-FFF2-40B4-BE49-F238E27FC236}">
                <a16:creationId xmlns:a16="http://schemas.microsoft.com/office/drawing/2014/main" id="{BC8C86A1-55D8-4A9D-AB5E-0C4A5DCAA2BF}"/>
              </a:ext>
            </a:extLst>
          </p:cNvPr>
          <p:cNvSpPr/>
          <p:nvPr/>
        </p:nvSpPr>
        <p:spPr>
          <a:xfrm>
            <a:off x="7909903" y="1796936"/>
            <a:ext cx="522466" cy="52246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1" name="íšḻîḑé">
            <a:extLst>
              <a:ext uri="{FF2B5EF4-FFF2-40B4-BE49-F238E27FC236}">
                <a16:creationId xmlns:a16="http://schemas.microsoft.com/office/drawing/2014/main" id="{33079291-9A92-43A3-B94E-5F2F27BADAE0}"/>
              </a:ext>
            </a:extLst>
          </p:cNvPr>
          <p:cNvSpPr/>
          <p:nvPr/>
        </p:nvSpPr>
        <p:spPr>
          <a:xfrm>
            <a:off x="8062482" y="1958587"/>
            <a:ext cx="217308" cy="20626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/>
          </a:p>
        </p:txBody>
      </p:sp>
      <p:sp>
        <p:nvSpPr>
          <p:cNvPr id="32" name="í$ļiḓe">
            <a:extLst>
              <a:ext uri="{FF2B5EF4-FFF2-40B4-BE49-F238E27FC236}">
                <a16:creationId xmlns:a16="http://schemas.microsoft.com/office/drawing/2014/main" id="{D1A8FE63-1666-4534-B605-FE5EB861FF49}"/>
              </a:ext>
            </a:extLst>
          </p:cNvPr>
          <p:cNvSpPr/>
          <p:nvPr/>
        </p:nvSpPr>
        <p:spPr>
          <a:xfrm>
            <a:off x="595422" y="5069943"/>
            <a:ext cx="2809070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algn="r">
              <a:spcBef>
                <a:spcPct val="0"/>
              </a:spcBef>
            </a:pPr>
            <a:r>
              <a:rPr lang="zh-CN" altLang="en-US" sz="1600" b="1" dirty="0"/>
              <a:t>即刻用户信息</a:t>
            </a:r>
            <a:endParaRPr lang="en-US" altLang="zh-CN" sz="1600" b="1" dirty="0"/>
          </a:p>
        </p:txBody>
      </p:sp>
      <p:sp>
        <p:nvSpPr>
          <p:cNvPr id="33" name="iṡlïḋê">
            <a:extLst>
              <a:ext uri="{FF2B5EF4-FFF2-40B4-BE49-F238E27FC236}">
                <a16:creationId xmlns:a16="http://schemas.microsoft.com/office/drawing/2014/main" id="{26AA39B5-981B-40CA-81A6-85090F95B701}"/>
              </a:ext>
            </a:extLst>
          </p:cNvPr>
          <p:cNvSpPr/>
          <p:nvPr/>
        </p:nvSpPr>
        <p:spPr>
          <a:xfrm>
            <a:off x="747822" y="4417654"/>
            <a:ext cx="2809070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基于</a:t>
            </a:r>
            <a:r>
              <a:rPr lang="en-US" altLang="zh-CN" sz="1400" dirty="0"/>
              <a:t>json</a:t>
            </a:r>
            <a:r>
              <a:rPr lang="zh-CN" altLang="en-US" sz="1400" dirty="0"/>
              <a:t>保存</a:t>
            </a:r>
            <a:r>
              <a:rPr lang="en-US" altLang="zh-CN" sz="1400" dirty="0"/>
              <a:t>key-value</a:t>
            </a:r>
            <a:r>
              <a:rPr lang="zh-CN" altLang="en-US" sz="1400" dirty="0"/>
              <a:t>形式数据</a:t>
            </a:r>
            <a:r>
              <a:rPr lang="en-US" altLang="zh-CN" sz="1100" dirty="0"/>
              <a:t>.</a:t>
            </a:r>
          </a:p>
        </p:txBody>
      </p:sp>
      <p:sp>
        <p:nvSpPr>
          <p:cNvPr id="34" name="iṧḻíḋè">
            <a:extLst>
              <a:ext uri="{FF2B5EF4-FFF2-40B4-BE49-F238E27FC236}">
                <a16:creationId xmlns:a16="http://schemas.microsoft.com/office/drawing/2014/main" id="{B50965B8-EE77-43F0-A3A5-DC801C4DB7BC}"/>
              </a:ext>
            </a:extLst>
          </p:cNvPr>
          <p:cNvSpPr/>
          <p:nvPr/>
        </p:nvSpPr>
        <p:spPr>
          <a:xfrm>
            <a:off x="8432369" y="1490214"/>
            <a:ext cx="2941922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1600" b="1" dirty="0"/>
              <a:t>Cookies</a:t>
            </a:r>
            <a:r>
              <a:rPr lang="zh-CN" altLang="en-US" sz="1600" b="1" dirty="0"/>
              <a:t>池</a:t>
            </a:r>
            <a:r>
              <a:rPr lang="en-US" altLang="zh-CN" sz="1600" b="1" dirty="0"/>
              <a:t>—</a:t>
            </a:r>
            <a:r>
              <a:rPr lang="zh-CN" altLang="en-US" sz="1600" b="1" dirty="0"/>
              <a:t>账户</a:t>
            </a:r>
            <a:r>
              <a:rPr lang="en-US" altLang="zh-CN" sz="1600" b="1" dirty="0"/>
              <a:t>+cookies</a:t>
            </a:r>
          </a:p>
        </p:txBody>
      </p:sp>
      <p:sp>
        <p:nvSpPr>
          <p:cNvPr id="35" name="îṡľiḑe">
            <a:extLst>
              <a:ext uri="{FF2B5EF4-FFF2-40B4-BE49-F238E27FC236}">
                <a16:creationId xmlns:a16="http://schemas.microsoft.com/office/drawing/2014/main" id="{CCCE10EF-E909-4F1E-AD9F-C95F58D556EA}"/>
              </a:ext>
            </a:extLst>
          </p:cNvPr>
          <p:cNvSpPr/>
          <p:nvPr/>
        </p:nvSpPr>
        <p:spPr>
          <a:xfrm>
            <a:off x="8432369" y="1891026"/>
            <a:ext cx="2941922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将账户密码，</a:t>
            </a:r>
            <a:r>
              <a:rPr lang="en-US" altLang="zh-CN" sz="1400" dirty="0"/>
              <a:t>cookies</a:t>
            </a:r>
            <a:r>
              <a:rPr lang="zh-CN" altLang="en-US" sz="1400" dirty="0"/>
              <a:t>分别保存在不同的</a:t>
            </a:r>
            <a:r>
              <a:rPr lang="en-US" altLang="zh-CN" sz="1400" dirty="0"/>
              <a:t>set</a:t>
            </a:r>
            <a:r>
              <a:rPr lang="zh-CN" altLang="en-US" sz="1400" dirty="0"/>
              <a:t>中，无需有序，不重即刻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2938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0E785-6C11-470E-8CAB-E01B6C8C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USERINFO IN MONGODB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CF411-8B5E-4D21-8A59-E794C22F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4FC6A7DE-91E3-4F15-85E4-6F45586A0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174"/>
            <a:ext cx="6096000" cy="424654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1D418867-6817-41E2-BF72-807581239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03" y="1828174"/>
            <a:ext cx="6030897" cy="4215709"/>
          </a:xfrm>
          <a:prstGeom prst="rect">
            <a:avLst/>
          </a:prstGeom>
        </p:spPr>
      </p:pic>
      <p:sp>
        <p:nvSpPr>
          <p:cNvPr id="59" name="íṣ1îḓe">
            <a:extLst>
              <a:ext uri="{FF2B5EF4-FFF2-40B4-BE49-F238E27FC236}">
                <a16:creationId xmlns:a16="http://schemas.microsoft.com/office/drawing/2014/main" id="{10F4CB1D-9666-4F89-8182-CDBBCB641200}"/>
              </a:ext>
            </a:extLst>
          </p:cNvPr>
          <p:cNvSpPr/>
          <p:nvPr/>
        </p:nvSpPr>
        <p:spPr>
          <a:xfrm>
            <a:off x="1668209" y="1259917"/>
            <a:ext cx="3427506" cy="462025"/>
          </a:xfrm>
          <a:prstGeom prst="rect">
            <a:avLst/>
          </a:prstGeom>
          <a:solidFill>
            <a:srgbClr val="00B0F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600" b="1" dirty="0"/>
              <a:t>知乎用户信息</a:t>
            </a:r>
            <a:endParaRPr lang="id-ID" altLang="zh-CN" sz="1600" b="1" dirty="0"/>
          </a:p>
        </p:txBody>
      </p:sp>
      <p:sp>
        <p:nvSpPr>
          <p:cNvPr id="60" name="íṣ1îḓe">
            <a:extLst>
              <a:ext uri="{FF2B5EF4-FFF2-40B4-BE49-F238E27FC236}">
                <a16:creationId xmlns:a16="http://schemas.microsoft.com/office/drawing/2014/main" id="{461BBFEB-7CC1-486C-A2AA-6A32441007F6}"/>
              </a:ext>
            </a:extLst>
          </p:cNvPr>
          <p:cNvSpPr/>
          <p:nvPr/>
        </p:nvSpPr>
        <p:spPr>
          <a:xfrm>
            <a:off x="6896846" y="1225280"/>
            <a:ext cx="3427506" cy="462025"/>
          </a:xfrm>
          <a:prstGeom prst="rect">
            <a:avLst/>
          </a:prstGeom>
          <a:solidFill>
            <a:srgbClr val="FFFF0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600" b="1" dirty="0">
                <a:solidFill>
                  <a:srgbClr val="00B050"/>
                </a:solidFill>
              </a:rPr>
              <a:t>即刻用户信息</a:t>
            </a:r>
            <a:endParaRPr lang="id-ID" altLang="zh-CN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7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0E785-6C11-470E-8CAB-E01B6C8C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USERINFO IN MONGODB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CF411-8B5E-4D21-8A59-E794C22F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9" name="íṣ1îḓe">
            <a:extLst>
              <a:ext uri="{FF2B5EF4-FFF2-40B4-BE49-F238E27FC236}">
                <a16:creationId xmlns:a16="http://schemas.microsoft.com/office/drawing/2014/main" id="{10F4CB1D-9666-4F89-8182-CDBBCB641200}"/>
              </a:ext>
            </a:extLst>
          </p:cNvPr>
          <p:cNvSpPr/>
          <p:nvPr/>
        </p:nvSpPr>
        <p:spPr>
          <a:xfrm>
            <a:off x="1668209" y="1259917"/>
            <a:ext cx="3427506" cy="462025"/>
          </a:xfrm>
          <a:prstGeom prst="rect">
            <a:avLst/>
          </a:prstGeom>
          <a:solidFill>
            <a:srgbClr val="FF000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600" b="1" dirty="0"/>
              <a:t>微博用户信息</a:t>
            </a:r>
            <a:endParaRPr lang="id-ID" altLang="zh-CN" sz="1600" b="1" dirty="0"/>
          </a:p>
        </p:txBody>
      </p:sp>
      <p:sp>
        <p:nvSpPr>
          <p:cNvPr id="60" name="íṣ1îḓe">
            <a:extLst>
              <a:ext uri="{FF2B5EF4-FFF2-40B4-BE49-F238E27FC236}">
                <a16:creationId xmlns:a16="http://schemas.microsoft.com/office/drawing/2014/main" id="{461BBFEB-7CC1-486C-A2AA-6A32441007F6}"/>
              </a:ext>
            </a:extLst>
          </p:cNvPr>
          <p:cNvSpPr/>
          <p:nvPr/>
        </p:nvSpPr>
        <p:spPr>
          <a:xfrm>
            <a:off x="7225320" y="1260271"/>
            <a:ext cx="3427506" cy="462025"/>
          </a:xfrm>
          <a:prstGeom prst="rect">
            <a:avLst/>
          </a:prstGeom>
          <a:solidFill>
            <a:srgbClr val="FFCC99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1600" b="1" dirty="0">
                <a:solidFill>
                  <a:srgbClr val="00B050"/>
                </a:solidFill>
              </a:rPr>
              <a:t>微博用户粉丝关注列表</a:t>
            </a:r>
            <a:endParaRPr lang="id-ID" altLang="zh-CN" sz="1600" b="1" dirty="0">
              <a:solidFill>
                <a:srgbClr val="00B05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88D166-6C7B-488D-BEB1-23AC8259A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155"/>
            <a:ext cx="5903650" cy="4389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4B27C4-2E81-4A1D-9ADD-0DF3CD3CE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7155"/>
            <a:ext cx="6096000" cy="45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0E785-6C11-470E-8CAB-E01B6C8C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POOL DATA IN REDIS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CF411-8B5E-4D21-8A59-E794C22F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9" name="íṣ1îḓe">
            <a:extLst>
              <a:ext uri="{FF2B5EF4-FFF2-40B4-BE49-F238E27FC236}">
                <a16:creationId xmlns:a16="http://schemas.microsoft.com/office/drawing/2014/main" id="{10F4CB1D-9666-4F89-8182-CDBBCB641200}"/>
              </a:ext>
            </a:extLst>
          </p:cNvPr>
          <p:cNvSpPr/>
          <p:nvPr/>
        </p:nvSpPr>
        <p:spPr>
          <a:xfrm>
            <a:off x="1627413" y="1147467"/>
            <a:ext cx="3427506" cy="462025"/>
          </a:xfrm>
          <a:prstGeom prst="rect">
            <a:avLst/>
          </a:prstGeom>
          <a:solidFill>
            <a:schemeClr val="accent2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b="1" dirty="0"/>
              <a:t>Cookies pool</a:t>
            </a:r>
            <a:endParaRPr lang="id-ID" altLang="zh-CN" sz="1600" b="1" dirty="0"/>
          </a:p>
        </p:txBody>
      </p:sp>
      <p:sp>
        <p:nvSpPr>
          <p:cNvPr id="60" name="íṣ1îḓe">
            <a:extLst>
              <a:ext uri="{FF2B5EF4-FFF2-40B4-BE49-F238E27FC236}">
                <a16:creationId xmlns:a16="http://schemas.microsoft.com/office/drawing/2014/main" id="{461BBFEB-7CC1-486C-A2AA-6A32441007F6}"/>
              </a:ext>
            </a:extLst>
          </p:cNvPr>
          <p:cNvSpPr/>
          <p:nvPr/>
        </p:nvSpPr>
        <p:spPr>
          <a:xfrm>
            <a:off x="7137083" y="1147467"/>
            <a:ext cx="3427506" cy="462025"/>
          </a:xfrm>
          <a:prstGeom prst="rect">
            <a:avLst/>
          </a:prstGeom>
          <a:solidFill>
            <a:srgbClr val="7030A0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bg2"/>
                </a:solidFill>
              </a:rPr>
              <a:t>Proxy pool</a:t>
            </a:r>
            <a:endParaRPr lang="id-ID" altLang="zh-CN" sz="1600" b="1" dirty="0">
              <a:solidFill>
                <a:schemeClr val="bg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D75152-5EC8-4E63-B11D-B69C1B8F6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493"/>
            <a:ext cx="6312023" cy="25363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33576B-B068-489F-844F-0C46C196B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15" y="4225771"/>
            <a:ext cx="6312023" cy="2632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A348F3-8FA3-49EC-8273-AF6EDDBDD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9" y="2190285"/>
            <a:ext cx="5900692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7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AE45D-FD3C-4E6D-BB87-C2E8902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DISTRIBUTED DEPLOY CONFIG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5569B-80F5-4DF3-8111-2B634F4B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B03260-4C6F-42A2-9B05-C06353E5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94516"/>
            <a:ext cx="6096000" cy="4463736"/>
          </a:xfrm>
          <a:prstGeom prst="rect">
            <a:avLst/>
          </a:prstGeom>
        </p:spPr>
      </p:pic>
      <p:grpSp>
        <p:nvGrpSpPr>
          <p:cNvPr id="18" name="2707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B906E6E-78D3-4B9A-8B53-9212A50BA5E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7746" y="977740"/>
            <a:ext cx="12192000" cy="4331429"/>
            <a:chOff x="27746" y="1802671"/>
            <a:chExt cx="12192000" cy="4331429"/>
          </a:xfrm>
        </p:grpSpPr>
        <p:sp>
          <p:nvSpPr>
            <p:cNvPr id="19" name="ïṩḷíḋè">
              <a:extLst>
                <a:ext uri="{FF2B5EF4-FFF2-40B4-BE49-F238E27FC236}">
                  <a16:creationId xmlns:a16="http://schemas.microsoft.com/office/drawing/2014/main" id="{03F52293-C555-4FB5-86A0-07427F93BB3E}"/>
                </a:ext>
              </a:extLst>
            </p:cNvPr>
            <p:cNvSpPr/>
            <p:nvPr/>
          </p:nvSpPr>
          <p:spPr>
            <a:xfrm>
              <a:off x="27746" y="1805661"/>
              <a:ext cx="12192000" cy="1215044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 dirty="0"/>
            </a:p>
          </p:txBody>
        </p:sp>
        <p:sp>
          <p:nvSpPr>
            <p:cNvPr id="20" name="iṧḻíḋè">
              <a:extLst>
                <a:ext uri="{FF2B5EF4-FFF2-40B4-BE49-F238E27FC236}">
                  <a16:creationId xmlns:a16="http://schemas.microsoft.com/office/drawing/2014/main" id="{D3940C1D-D031-495D-B301-0B51DA788D83}"/>
                </a:ext>
              </a:extLst>
            </p:cNvPr>
            <p:cNvSpPr/>
            <p:nvPr/>
          </p:nvSpPr>
          <p:spPr>
            <a:xfrm>
              <a:off x="1125438" y="1802671"/>
              <a:ext cx="2924954" cy="1215044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SCRAPY-REDIS</a:t>
              </a:r>
              <a:endParaRPr lang="id-ID" altLang="zh-CN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AABE293-20FA-493F-B33D-D6B7354BD772}"/>
                </a:ext>
              </a:extLst>
            </p:cNvPr>
            <p:cNvCxnSpPr/>
            <p:nvPr/>
          </p:nvCxnSpPr>
          <p:spPr>
            <a:xfrm>
              <a:off x="4106264" y="3657600"/>
              <a:ext cx="0" cy="24765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ïṩļide">
              <a:extLst>
                <a:ext uri="{FF2B5EF4-FFF2-40B4-BE49-F238E27FC236}">
                  <a16:creationId xmlns:a16="http://schemas.microsoft.com/office/drawing/2014/main" id="{9E9D1D5B-753F-450F-A250-D1D9A6AE2D45}"/>
                </a:ext>
              </a:extLst>
            </p:cNvPr>
            <p:cNvSpPr/>
            <p:nvPr/>
          </p:nvSpPr>
          <p:spPr>
            <a:xfrm>
              <a:off x="8073038" y="1802671"/>
              <a:ext cx="2924954" cy="1215044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>
                      <a:lumMod val="75000"/>
                    </a:schemeClr>
                  </a:solidFill>
                </a:rPr>
                <a:t>SCRPYD</a:t>
              </a:r>
              <a:endParaRPr lang="id-ID" altLang="zh-CN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E970B35-2432-44A3-A5A7-2E1827AC0792}"/>
                </a:ext>
              </a:extLst>
            </p:cNvPr>
            <p:cNvCxnSpPr/>
            <p:nvPr/>
          </p:nvCxnSpPr>
          <p:spPr>
            <a:xfrm>
              <a:off x="8073038" y="3657600"/>
              <a:ext cx="0" cy="24765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FAC1AEB-FA12-4B25-8EF8-2A9B21396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110" y="2429699"/>
            <a:ext cx="6123746" cy="136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6D218C-C06B-4323-9E14-4DF3E6A08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204" y="4163764"/>
            <a:ext cx="3031039" cy="26860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9D5070-6C28-4FEC-AED6-9BAFFE154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1065" y="4163764"/>
            <a:ext cx="2968891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6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4B6A3-7F49-4F33-B729-E71DBBA0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DISTRIBUTED DEPLOY SHOW 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0F904-2C59-41E1-A32F-D69568F8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2725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887BD89-C538-4BEA-B5D0-D353CA006FE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" name="işļîḋê">
              <a:extLst>
                <a:ext uri="{FF2B5EF4-FFF2-40B4-BE49-F238E27FC236}">
                  <a16:creationId xmlns:a16="http://schemas.microsoft.com/office/drawing/2014/main" id="{2C9E8D0B-7ECD-4F80-A03F-C9E3E1BB2349}"/>
                </a:ext>
              </a:extLst>
            </p:cNvPr>
            <p:cNvSpPr/>
            <p:nvPr/>
          </p:nvSpPr>
          <p:spPr>
            <a:xfrm>
              <a:off x="2335934" y="1130300"/>
              <a:ext cx="180000" cy="5003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ïṩḻîḑè">
              <a:extLst>
                <a:ext uri="{FF2B5EF4-FFF2-40B4-BE49-F238E27FC236}">
                  <a16:creationId xmlns:a16="http://schemas.microsoft.com/office/drawing/2014/main" id="{0B285333-0965-4611-AAD7-8C92839855C6}"/>
                </a:ext>
              </a:extLst>
            </p:cNvPr>
            <p:cNvGrpSpPr/>
            <p:nvPr/>
          </p:nvGrpSpPr>
          <p:grpSpPr>
            <a:xfrm>
              <a:off x="660400" y="1657025"/>
              <a:ext cx="1849132" cy="441960"/>
              <a:chOff x="660400" y="1510493"/>
              <a:chExt cx="1849132" cy="441960"/>
            </a:xfrm>
          </p:grpSpPr>
          <p:sp>
            <p:nvSpPr>
              <p:cNvPr id="24" name="iSľïḓe">
                <a:extLst>
                  <a:ext uri="{FF2B5EF4-FFF2-40B4-BE49-F238E27FC236}">
                    <a16:creationId xmlns:a16="http://schemas.microsoft.com/office/drawing/2014/main" id="{BC668976-16BE-4327-8962-D60CB9811E93}"/>
                  </a:ext>
                </a:extLst>
              </p:cNvPr>
              <p:cNvSpPr/>
              <p:nvPr/>
            </p:nvSpPr>
            <p:spPr>
              <a:xfrm>
                <a:off x="2342336" y="1647875"/>
                <a:ext cx="167196" cy="167196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îṧľíḑé">
                <a:extLst>
                  <a:ext uri="{FF2B5EF4-FFF2-40B4-BE49-F238E27FC236}">
                    <a16:creationId xmlns:a16="http://schemas.microsoft.com/office/drawing/2014/main" id="{6AA1DC8C-174B-4E82-9FD8-1753B4F2FEC7}"/>
                  </a:ext>
                </a:extLst>
              </p:cNvPr>
              <p:cNvSpPr/>
              <p:nvPr/>
            </p:nvSpPr>
            <p:spPr>
              <a:xfrm>
                <a:off x="660400" y="1510493"/>
                <a:ext cx="998220" cy="441960"/>
              </a:xfrm>
              <a:prstGeom prst="homePlat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 algn="ctr" defTabSz="914354"/>
                <a:r>
                  <a:rPr lang="en-US" altLang="zh-CN" sz="1400" dirty="0">
                    <a:solidFill>
                      <a:schemeClr val="bg1"/>
                    </a:solidFill>
                  </a:rPr>
                  <a:t>NODE01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îṡļîḑè">
              <a:extLst>
                <a:ext uri="{FF2B5EF4-FFF2-40B4-BE49-F238E27FC236}">
                  <a16:creationId xmlns:a16="http://schemas.microsoft.com/office/drawing/2014/main" id="{A268808A-21A8-4742-B23A-7964C137B7EB}"/>
                </a:ext>
              </a:extLst>
            </p:cNvPr>
            <p:cNvGrpSpPr/>
            <p:nvPr/>
          </p:nvGrpSpPr>
          <p:grpSpPr>
            <a:xfrm>
              <a:off x="660400" y="5165414"/>
              <a:ext cx="1849132" cy="441960"/>
              <a:chOff x="660400" y="1510493"/>
              <a:chExt cx="1849132" cy="441960"/>
            </a:xfrm>
          </p:grpSpPr>
          <p:sp>
            <p:nvSpPr>
              <p:cNvPr id="12" name="ïśḷíḋé">
                <a:extLst>
                  <a:ext uri="{FF2B5EF4-FFF2-40B4-BE49-F238E27FC236}">
                    <a16:creationId xmlns:a16="http://schemas.microsoft.com/office/drawing/2014/main" id="{070B8D64-95A4-4C7C-95B9-414204B2094A}"/>
                  </a:ext>
                </a:extLst>
              </p:cNvPr>
              <p:cNvSpPr/>
              <p:nvPr/>
            </p:nvSpPr>
            <p:spPr>
              <a:xfrm>
                <a:off x="2342336" y="1647875"/>
                <a:ext cx="167196" cy="167196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isľíḑe">
                <a:extLst>
                  <a:ext uri="{FF2B5EF4-FFF2-40B4-BE49-F238E27FC236}">
                    <a16:creationId xmlns:a16="http://schemas.microsoft.com/office/drawing/2014/main" id="{A5F9A075-13E7-4D12-93B1-37B4EA695933}"/>
                  </a:ext>
                </a:extLst>
              </p:cNvPr>
              <p:cNvSpPr/>
              <p:nvPr/>
            </p:nvSpPr>
            <p:spPr>
              <a:xfrm>
                <a:off x="660400" y="1510493"/>
                <a:ext cx="998220" cy="441960"/>
              </a:xfrm>
              <a:prstGeom prst="homePlat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1400" dirty="0">
                    <a:solidFill>
                      <a:schemeClr val="bg1"/>
                    </a:solidFill>
                  </a:rPr>
                  <a:t>HOST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829C9DF-225C-40A0-A0FD-1D97593CC974}"/>
                </a:ext>
              </a:extLst>
            </p:cNvPr>
            <p:cNvCxnSpPr/>
            <p:nvPr/>
          </p:nvCxnSpPr>
          <p:spPr>
            <a:xfrm>
              <a:off x="4243526" y="2755103"/>
              <a:ext cx="72753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AB14C30-56CD-4392-836D-1896E865A428}"/>
                </a:ext>
              </a:extLst>
            </p:cNvPr>
            <p:cNvCxnSpPr/>
            <p:nvPr/>
          </p:nvCxnSpPr>
          <p:spPr>
            <a:xfrm>
              <a:off x="4243526" y="4509298"/>
              <a:ext cx="72753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19114FEF-5E17-45E8-8974-21BE6643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449" y="4829594"/>
            <a:ext cx="8552239" cy="14859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B26A79D-8E53-4373-9AC6-795FD5FCE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448" y="1226131"/>
            <a:ext cx="8991151" cy="2817441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1DEE8B9-C14F-431A-979B-FCD114CE5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25" y="3968579"/>
            <a:ext cx="8552239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4B6A3-7F49-4F33-B729-E71DBBA0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DISTRIBUTED DEPLOY SHOW 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0F904-2C59-41E1-A32F-D69568F8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2725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887BD89-C538-4BEA-B5D0-D353CA006FE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" name="işļîḋê">
              <a:extLst>
                <a:ext uri="{FF2B5EF4-FFF2-40B4-BE49-F238E27FC236}">
                  <a16:creationId xmlns:a16="http://schemas.microsoft.com/office/drawing/2014/main" id="{2C9E8D0B-7ECD-4F80-A03F-C9E3E1BB2349}"/>
                </a:ext>
              </a:extLst>
            </p:cNvPr>
            <p:cNvSpPr/>
            <p:nvPr/>
          </p:nvSpPr>
          <p:spPr>
            <a:xfrm>
              <a:off x="2335934" y="1130300"/>
              <a:ext cx="180000" cy="5003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ïṩḻîḑè">
              <a:extLst>
                <a:ext uri="{FF2B5EF4-FFF2-40B4-BE49-F238E27FC236}">
                  <a16:creationId xmlns:a16="http://schemas.microsoft.com/office/drawing/2014/main" id="{0B285333-0965-4611-AAD7-8C92839855C6}"/>
                </a:ext>
              </a:extLst>
            </p:cNvPr>
            <p:cNvGrpSpPr/>
            <p:nvPr/>
          </p:nvGrpSpPr>
          <p:grpSpPr>
            <a:xfrm>
              <a:off x="660400" y="1657025"/>
              <a:ext cx="1849132" cy="441960"/>
              <a:chOff x="660400" y="1510493"/>
              <a:chExt cx="1849132" cy="441960"/>
            </a:xfrm>
          </p:grpSpPr>
          <p:sp>
            <p:nvSpPr>
              <p:cNvPr id="24" name="iSľïḓe">
                <a:extLst>
                  <a:ext uri="{FF2B5EF4-FFF2-40B4-BE49-F238E27FC236}">
                    <a16:creationId xmlns:a16="http://schemas.microsoft.com/office/drawing/2014/main" id="{BC668976-16BE-4327-8962-D60CB9811E93}"/>
                  </a:ext>
                </a:extLst>
              </p:cNvPr>
              <p:cNvSpPr/>
              <p:nvPr/>
            </p:nvSpPr>
            <p:spPr>
              <a:xfrm>
                <a:off x="2342336" y="1647875"/>
                <a:ext cx="167196" cy="167196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îṧľíḑé">
                <a:extLst>
                  <a:ext uri="{FF2B5EF4-FFF2-40B4-BE49-F238E27FC236}">
                    <a16:creationId xmlns:a16="http://schemas.microsoft.com/office/drawing/2014/main" id="{6AA1DC8C-174B-4E82-9FD8-1753B4F2FEC7}"/>
                  </a:ext>
                </a:extLst>
              </p:cNvPr>
              <p:cNvSpPr/>
              <p:nvPr/>
            </p:nvSpPr>
            <p:spPr>
              <a:xfrm>
                <a:off x="660400" y="1510493"/>
                <a:ext cx="998220" cy="441960"/>
              </a:xfrm>
              <a:prstGeom prst="homePlat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 algn="ctr" defTabSz="914354"/>
                <a:r>
                  <a:rPr lang="en-US" altLang="zh-CN" sz="1400" dirty="0">
                    <a:solidFill>
                      <a:schemeClr val="bg1"/>
                    </a:solidFill>
                  </a:rPr>
                  <a:t>NODE02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îṡļîḑè">
              <a:extLst>
                <a:ext uri="{FF2B5EF4-FFF2-40B4-BE49-F238E27FC236}">
                  <a16:creationId xmlns:a16="http://schemas.microsoft.com/office/drawing/2014/main" id="{A268808A-21A8-4742-B23A-7964C137B7EB}"/>
                </a:ext>
              </a:extLst>
            </p:cNvPr>
            <p:cNvGrpSpPr/>
            <p:nvPr/>
          </p:nvGrpSpPr>
          <p:grpSpPr>
            <a:xfrm>
              <a:off x="660400" y="5165414"/>
              <a:ext cx="1849132" cy="441960"/>
              <a:chOff x="660400" y="1510493"/>
              <a:chExt cx="1849132" cy="441960"/>
            </a:xfrm>
          </p:grpSpPr>
          <p:sp>
            <p:nvSpPr>
              <p:cNvPr id="12" name="ïśḷíḋé">
                <a:extLst>
                  <a:ext uri="{FF2B5EF4-FFF2-40B4-BE49-F238E27FC236}">
                    <a16:creationId xmlns:a16="http://schemas.microsoft.com/office/drawing/2014/main" id="{070B8D64-95A4-4C7C-95B9-414204B2094A}"/>
                  </a:ext>
                </a:extLst>
              </p:cNvPr>
              <p:cNvSpPr/>
              <p:nvPr/>
            </p:nvSpPr>
            <p:spPr>
              <a:xfrm>
                <a:off x="2342336" y="1647875"/>
                <a:ext cx="167196" cy="167196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isľíḑe">
                <a:extLst>
                  <a:ext uri="{FF2B5EF4-FFF2-40B4-BE49-F238E27FC236}">
                    <a16:creationId xmlns:a16="http://schemas.microsoft.com/office/drawing/2014/main" id="{A5F9A075-13E7-4D12-93B1-37B4EA695933}"/>
                  </a:ext>
                </a:extLst>
              </p:cNvPr>
              <p:cNvSpPr/>
              <p:nvPr/>
            </p:nvSpPr>
            <p:spPr>
              <a:xfrm>
                <a:off x="660400" y="1510493"/>
                <a:ext cx="998220" cy="441960"/>
              </a:xfrm>
              <a:prstGeom prst="homePlat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1400" dirty="0">
                    <a:solidFill>
                      <a:schemeClr val="bg1"/>
                    </a:solidFill>
                  </a:rPr>
                  <a:t>HOST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829C9DF-225C-40A0-A0FD-1D97593CC974}"/>
                </a:ext>
              </a:extLst>
            </p:cNvPr>
            <p:cNvCxnSpPr/>
            <p:nvPr/>
          </p:nvCxnSpPr>
          <p:spPr>
            <a:xfrm>
              <a:off x="4243526" y="2755103"/>
              <a:ext cx="72753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AB14C30-56CD-4392-836D-1896E865A428}"/>
                </a:ext>
              </a:extLst>
            </p:cNvPr>
            <p:cNvCxnSpPr/>
            <p:nvPr/>
          </p:nvCxnSpPr>
          <p:spPr>
            <a:xfrm>
              <a:off x="4243526" y="4509298"/>
              <a:ext cx="72753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833CB130-3E8E-4FE7-8480-3B905D14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336" y="4418938"/>
            <a:ext cx="8996563" cy="1051054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B5AAD954-C281-41EB-A8E4-F1C51CDE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033" y="2716714"/>
            <a:ext cx="7618360" cy="170222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01F2C07F-AC76-4D40-A89E-790DD70D2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934" y="5456828"/>
            <a:ext cx="9009264" cy="119085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BEF1578B-8067-4F98-A3D6-ADB87D68A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033" y="1154787"/>
            <a:ext cx="7692687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2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PROJECT INTRODUCTION</a:t>
            </a:r>
            <a:endParaRPr lang="zh-CN" altLang="en-US" sz="36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1800" dirty="0"/>
              <a:t>关于用户信息爬虫的目的，总体流程，项目基本组成模块，使用的核心技术，以及项目基本架构进行简要介绍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986578" y="3242623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EE46A-F182-4C43-9F13-524AEB49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GIT BRANCH CONTROL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2F12E2-1D7F-4F94-86F0-265BF8F5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A04D81E-6756-437F-AE31-8E3E1B17C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74"/>
            <a:ext cx="8149700" cy="39243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0F05AEB-EE21-4156-B910-501CAE7C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7" y="1028700"/>
            <a:ext cx="10963275" cy="1905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EFB760B-991B-4CDB-B657-187C460E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110" y="3521384"/>
            <a:ext cx="4703890" cy="27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16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AE45D-FD3C-4E6D-BB87-C2E8902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PROJECT DEPLOYMENT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5569B-80F5-4DF3-8111-2B634F4B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2707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0B7ABCA-5634-44E0-82A8-0202A58F3E0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7746" y="977740"/>
            <a:ext cx="12192000" cy="4331429"/>
            <a:chOff x="27746" y="1802671"/>
            <a:chExt cx="12192000" cy="4331429"/>
          </a:xfrm>
        </p:grpSpPr>
        <p:sp>
          <p:nvSpPr>
            <p:cNvPr id="7" name="ïṩḷíḋè">
              <a:extLst>
                <a:ext uri="{FF2B5EF4-FFF2-40B4-BE49-F238E27FC236}">
                  <a16:creationId xmlns:a16="http://schemas.microsoft.com/office/drawing/2014/main" id="{62616682-B200-4BA4-B2D2-85CAFBE648C5}"/>
                </a:ext>
              </a:extLst>
            </p:cNvPr>
            <p:cNvSpPr/>
            <p:nvPr/>
          </p:nvSpPr>
          <p:spPr>
            <a:xfrm>
              <a:off x="27746" y="1805661"/>
              <a:ext cx="12192000" cy="1215044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 dirty="0"/>
            </a:p>
          </p:txBody>
        </p:sp>
        <p:sp>
          <p:nvSpPr>
            <p:cNvPr id="17" name="iṧḻíḋè">
              <a:extLst>
                <a:ext uri="{FF2B5EF4-FFF2-40B4-BE49-F238E27FC236}">
                  <a16:creationId xmlns:a16="http://schemas.microsoft.com/office/drawing/2014/main" id="{A6FC2EA3-DE89-4F88-BB9C-B8E979DA0F43}"/>
                </a:ext>
              </a:extLst>
            </p:cNvPr>
            <p:cNvSpPr/>
            <p:nvPr/>
          </p:nvSpPr>
          <p:spPr>
            <a:xfrm>
              <a:off x="1170366" y="1802671"/>
              <a:ext cx="2924954" cy="1215044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000" b="1" dirty="0"/>
                <a:t>DOCKER</a:t>
              </a:r>
              <a:endParaRPr lang="id-ID" altLang="zh-CN" sz="2000" b="1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ECDF1B3-3564-40B8-BB4C-7B6827358FA6}"/>
                </a:ext>
              </a:extLst>
            </p:cNvPr>
            <p:cNvCxnSpPr/>
            <p:nvPr/>
          </p:nvCxnSpPr>
          <p:spPr>
            <a:xfrm>
              <a:off x="4106264" y="3657600"/>
              <a:ext cx="0" cy="24765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ṩļide">
              <a:extLst>
                <a:ext uri="{FF2B5EF4-FFF2-40B4-BE49-F238E27FC236}">
                  <a16:creationId xmlns:a16="http://schemas.microsoft.com/office/drawing/2014/main" id="{FB882B8B-D5BF-47F0-AB3E-851A2011D9D7}"/>
                </a:ext>
              </a:extLst>
            </p:cNvPr>
            <p:cNvSpPr/>
            <p:nvPr/>
          </p:nvSpPr>
          <p:spPr>
            <a:xfrm>
              <a:off x="8073038" y="1802671"/>
              <a:ext cx="2924954" cy="1215044"/>
            </a:xfrm>
            <a:prstGeom prst="rect">
              <a:avLst/>
            </a:prstGeom>
            <a:solidFill>
              <a:schemeClr val="accent3">
                <a:alpha val="7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000" b="1" dirty="0"/>
                <a:t>GITHUB</a:t>
              </a:r>
              <a:endParaRPr lang="id-ID" altLang="zh-CN" sz="2000" b="1" dirty="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7510958-3C5A-4971-A8AF-288F5795B0FA}"/>
                </a:ext>
              </a:extLst>
            </p:cNvPr>
            <p:cNvCxnSpPr/>
            <p:nvPr/>
          </p:nvCxnSpPr>
          <p:spPr>
            <a:xfrm>
              <a:off x="8073038" y="3657600"/>
              <a:ext cx="0" cy="24765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00B35B6A-A63F-48C4-AE24-1185FA47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2784"/>
            <a:ext cx="5301864" cy="24083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D215CA3-37CC-4345-B7EF-94BD57576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864" y="2192784"/>
            <a:ext cx="6917882" cy="466521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29F0428-AB48-48D4-8FA4-D5C5F8482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01085"/>
            <a:ext cx="5301864" cy="22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8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114181" y="2725468"/>
            <a:ext cx="5077819" cy="1015623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PROJECT PROGRESS DIRECTION</a:t>
            </a:r>
            <a:endParaRPr lang="zh-CN" altLang="en-US" sz="36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7114181" y="3832109"/>
            <a:ext cx="4230340" cy="1015623"/>
          </a:xfrm>
        </p:spPr>
        <p:txBody>
          <a:bodyPr>
            <a:normAutofit/>
          </a:bodyPr>
          <a:lstStyle/>
          <a:p>
            <a:pPr lvl="0"/>
            <a:r>
              <a:rPr lang="zh-CN" altLang="en-US" sz="1800" dirty="0"/>
              <a:t>项目存在的不足与问题，项目的优化方向方法，以及项目未来的拓展方向</a:t>
            </a:r>
            <a:r>
              <a:rPr lang="en-US" altLang="zh-CN" sz="1800" dirty="0"/>
              <a:t>.</a:t>
            </a:r>
            <a:endParaRPr lang="zh-CN" altLang="en-US" sz="1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986578" y="3242623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279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4B351-EF65-4109-B834-49E34316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ADVANCED DIRECTION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65092-E5F6-4FF5-BAE6-6895B2BD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2670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470A71F-1BE5-43E4-9993-388A9C6913C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6064" y="1111460"/>
            <a:ext cx="9589479" cy="4088060"/>
            <a:chOff x="590691" y="1663956"/>
            <a:chExt cx="9589479" cy="4088060"/>
          </a:xfrm>
        </p:grpSpPr>
        <p:grpSp>
          <p:nvGrpSpPr>
            <p:cNvPr id="6" name="islïḋ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33CDC70B-112D-42FF-8923-9DFB559E6223}"/>
                </a:ext>
              </a:extLst>
            </p:cNvPr>
            <p:cNvGrpSpPr/>
            <p:nvPr/>
          </p:nvGrpSpPr>
          <p:grpSpPr>
            <a:xfrm>
              <a:off x="3998972" y="1767085"/>
              <a:ext cx="4181353" cy="3382991"/>
              <a:chOff x="3208338" y="1082676"/>
              <a:chExt cx="5778501" cy="4675188"/>
            </a:xfrm>
          </p:grpSpPr>
          <p:sp>
            <p:nvSpPr>
              <p:cNvPr id="19" name="íŝḷíḍe">
                <a:extLst>
                  <a:ext uri="{FF2B5EF4-FFF2-40B4-BE49-F238E27FC236}">
                    <a16:creationId xmlns:a16="http://schemas.microsoft.com/office/drawing/2014/main" id="{152A1966-C37C-4EE9-AEBC-9CAF49A3F57B}"/>
                  </a:ext>
                </a:extLst>
              </p:cNvPr>
              <p:cNvSpPr/>
              <p:nvPr/>
            </p:nvSpPr>
            <p:spPr bwMode="auto">
              <a:xfrm>
                <a:off x="5359401" y="2470151"/>
                <a:ext cx="3627438" cy="1822450"/>
              </a:xfrm>
              <a:custGeom>
                <a:avLst/>
                <a:gdLst>
                  <a:gd name="T0" fmla="*/ 2285 w 2285"/>
                  <a:gd name="T1" fmla="*/ 206 h 1148"/>
                  <a:gd name="T2" fmla="*/ 1974 w 2285"/>
                  <a:gd name="T3" fmla="*/ 0 h 1148"/>
                  <a:gd name="T4" fmla="*/ 2003 w 2285"/>
                  <a:gd name="T5" fmla="*/ 104 h 1148"/>
                  <a:gd name="T6" fmla="*/ 0 w 2285"/>
                  <a:gd name="T7" fmla="*/ 840 h 1148"/>
                  <a:gd name="T8" fmla="*/ 0 w 2285"/>
                  <a:gd name="T9" fmla="*/ 1148 h 1148"/>
                  <a:gd name="T10" fmla="*/ 2098 w 2285"/>
                  <a:gd name="T11" fmla="*/ 440 h 1148"/>
                  <a:gd name="T12" fmla="*/ 2127 w 2285"/>
                  <a:gd name="T13" fmla="*/ 542 h 1148"/>
                  <a:gd name="T14" fmla="*/ 2285 w 2285"/>
                  <a:gd name="T15" fmla="*/ 206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85" h="1148">
                    <a:moveTo>
                      <a:pt x="2285" y="206"/>
                    </a:moveTo>
                    <a:lnTo>
                      <a:pt x="1974" y="0"/>
                    </a:lnTo>
                    <a:lnTo>
                      <a:pt x="2003" y="104"/>
                    </a:lnTo>
                    <a:lnTo>
                      <a:pt x="0" y="840"/>
                    </a:lnTo>
                    <a:lnTo>
                      <a:pt x="0" y="1148"/>
                    </a:lnTo>
                    <a:lnTo>
                      <a:pt x="2098" y="440"/>
                    </a:lnTo>
                    <a:lnTo>
                      <a:pt x="2127" y="542"/>
                    </a:lnTo>
                    <a:lnTo>
                      <a:pt x="2285" y="206"/>
                    </a:lnTo>
                    <a:close/>
                  </a:path>
                </a:pathLst>
              </a:custGeom>
              <a:solidFill>
                <a:srgbClr val="F240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ľïḋe">
                <a:extLst>
                  <a:ext uri="{FF2B5EF4-FFF2-40B4-BE49-F238E27FC236}">
                    <a16:creationId xmlns:a16="http://schemas.microsoft.com/office/drawing/2014/main" id="{7F1FDB48-1A61-426E-8278-B590BC737578}"/>
                  </a:ext>
                </a:extLst>
              </p:cNvPr>
              <p:cNvSpPr/>
              <p:nvPr/>
            </p:nvSpPr>
            <p:spPr bwMode="auto">
              <a:xfrm>
                <a:off x="3208338" y="3803651"/>
                <a:ext cx="3935413" cy="1954213"/>
              </a:xfrm>
              <a:custGeom>
                <a:avLst/>
                <a:gdLst>
                  <a:gd name="T0" fmla="*/ 2479 w 2479"/>
                  <a:gd name="T1" fmla="*/ 308 h 1231"/>
                  <a:gd name="T2" fmla="*/ 0 w 2479"/>
                  <a:gd name="T3" fmla="*/ 1231 h 1231"/>
                  <a:gd name="T4" fmla="*/ 0 w 2479"/>
                  <a:gd name="T5" fmla="*/ 1077 h 1231"/>
                  <a:gd name="T6" fmla="*/ 2479 w 2479"/>
                  <a:gd name="T7" fmla="*/ 0 h 1231"/>
                  <a:gd name="T8" fmla="*/ 2479 w 2479"/>
                  <a:gd name="T9" fmla="*/ 308 h 1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1231">
                    <a:moveTo>
                      <a:pt x="2479" y="308"/>
                    </a:moveTo>
                    <a:lnTo>
                      <a:pt x="0" y="1231"/>
                    </a:lnTo>
                    <a:lnTo>
                      <a:pt x="0" y="1077"/>
                    </a:lnTo>
                    <a:lnTo>
                      <a:pt x="2479" y="0"/>
                    </a:lnTo>
                    <a:lnTo>
                      <a:pt x="2479" y="308"/>
                    </a:lnTo>
                    <a:close/>
                  </a:path>
                </a:pathLst>
              </a:custGeom>
              <a:solidFill>
                <a:srgbClr val="F240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ṣḷiḑe">
                <a:extLst>
                  <a:ext uri="{FF2B5EF4-FFF2-40B4-BE49-F238E27FC236}">
                    <a16:creationId xmlns:a16="http://schemas.microsoft.com/office/drawing/2014/main" id="{1AB98887-8749-41CA-9DBA-D1B7842B499E}"/>
                  </a:ext>
                </a:extLst>
              </p:cNvPr>
              <p:cNvSpPr/>
              <p:nvPr/>
            </p:nvSpPr>
            <p:spPr bwMode="auto">
              <a:xfrm>
                <a:off x="5548313" y="3803651"/>
                <a:ext cx="1595438" cy="695325"/>
              </a:xfrm>
              <a:custGeom>
                <a:avLst/>
                <a:gdLst>
                  <a:gd name="T0" fmla="*/ 0 w 1005"/>
                  <a:gd name="T1" fmla="*/ 438 h 438"/>
                  <a:gd name="T2" fmla="*/ 659 w 1005"/>
                  <a:gd name="T3" fmla="*/ 438 h 438"/>
                  <a:gd name="T4" fmla="*/ 1005 w 1005"/>
                  <a:gd name="T5" fmla="*/ 308 h 438"/>
                  <a:gd name="T6" fmla="*/ 1005 w 1005"/>
                  <a:gd name="T7" fmla="*/ 0 h 438"/>
                  <a:gd name="T8" fmla="*/ 0 w 1005"/>
                  <a:gd name="T9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5" h="438">
                    <a:moveTo>
                      <a:pt x="0" y="438"/>
                    </a:moveTo>
                    <a:lnTo>
                      <a:pt x="659" y="438"/>
                    </a:lnTo>
                    <a:lnTo>
                      <a:pt x="1005" y="308"/>
                    </a:lnTo>
                    <a:lnTo>
                      <a:pt x="1005" y="0"/>
                    </a:lnTo>
                    <a:lnTo>
                      <a:pt x="0" y="438"/>
                    </a:lnTo>
                    <a:close/>
                  </a:path>
                </a:pathLst>
              </a:custGeom>
              <a:solidFill>
                <a:srgbClr val="E22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şļíḓê">
                <a:extLst>
                  <a:ext uri="{FF2B5EF4-FFF2-40B4-BE49-F238E27FC236}">
                    <a16:creationId xmlns:a16="http://schemas.microsoft.com/office/drawing/2014/main" id="{0648833B-F7AA-4A6C-A967-B5CE5CBFA43A}"/>
                  </a:ext>
                </a:extLst>
              </p:cNvPr>
              <p:cNvSpPr/>
              <p:nvPr/>
            </p:nvSpPr>
            <p:spPr bwMode="auto">
              <a:xfrm>
                <a:off x="5359401" y="3803651"/>
                <a:ext cx="1784350" cy="488950"/>
              </a:xfrm>
              <a:prstGeom prst="rect">
                <a:avLst/>
              </a:prstGeom>
              <a:solidFill>
                <a:srgbClr val="FF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zh-CN" altLang="en-US" dirty="0"/>
                  <a:t>项目优化方向</a:t>
                </a:r>
                <a:endParaRPr dirty="0"/>
              </a:p>
            </p:txBody>
          </p:sp>
          <p:sp>
            <p:nvSpPr>
              <p:cNvPr id="23" name="iṡliḍè">
                <a:extLst>
                  <a:ext uri="{FF2B5EF4-FFF2-40B4-BE49-F238E27FC236}">
                    <a16:creationId xmlns:a16="http://schemas.microsoft.com/office/drawing/2014/main" id="{A90C2396-5069-4D7F-B3D3-D5C437855539}"/>
                  </a:ext>
                </a:extLst>
              </p:cNvPr>
              <p:cNvSpPr/>
              <p:nvPr/>
            </p:nvSpPr>
            <p:spPr bwMode="auto">
              <a:xfrm>
                <a:off x="7505701" y="2432051"/>
                <a:ext cx="419100" cy="525463"/>
              </a:xfrm>
              <a:custGeom>
                <a:avLst/>
                <a:gdLst>
                  <a:gd name="T0" fmla="*/ 14 w 143"/>
                  <a:gd name="T1" fmla="*/ 80 h 179"/>
                  <a:gd name="T2" fmla="*/ 75 w 143"/>
                  <a:gd name="T3" fmla="*/ 52 h 179"/>
                  <a:gd name="T4" fmla="*/ 122 w 143"/>
                  <a:gd name="T5" fmla="*/ 2 h 179"/>
                  <a:gd name="T6" fmla="*/ 136 w 143"/>
                  <a:gd name="T7" fmla="*/ 10 h 179"/>
                  <a:gd name="T8" fmla="*/ 112 w 143"/>
                  <a:gd name="T9" fmla="*/ 90 h 179"/>
                  <a:gd name="T10" fmla="*/ 69 w 143"/>
                  <a:gd name="T11" fmla="*/ 174 h 179"/>
                  <a:gd name="T12" fmla="*/ 0 w 143"/>
                  <a:gd name="T13" fmla="*/ 144 h 179"/>
                  <a:gd name="T14" fmla="*/ 14 w 143"/>
                  <a:gd name="T15" fmla="*/ 8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3" h="179">
                    <a:moveTo>
                      <a:pt x="14" y="80"/>
                    </a:moveTo>
                    <a:cubicBezTo>
                      <a:pt x="14" y="80"/>
                      <a:pt x="55" y="64"/>
                      <a:pt x="75" y="52"/>
                    </a:cubicBezTo>
                    <a:cubicBezTo>
                      <a:pt x="95" y="40"/>
                      <a:pt x="107" y="0"/>
                      <a:pt x="122" y="2"/>
                    </a:cubicBezTo>
                    <a:cubicBezTo>
                      <a:pt x="137" y="4"/>
                      <a:pt x="136" y="10"/>
                      <a:pt x="136" y="10"/>
                    </a:cubicBezTo>
                    <a:cubicBezTo>
                      <a:pt x="136" y="10"/>
                      <a:pt x="143" y="36"/>
                      <a:pt x="112" y="90"/>
                    </a:cubicBezTo>
                    <a:cubicBezTo>
                      <a:pt x="81" y="144"/>
                      <a:pt x="84" y="169"/>
                      <a:pt x="69" y="174"/>
                    </a:cubicBezTo>
                    <a:cubicBezTo>
                      <a:pt x="55" y="179"/>
                      <a:pt x="15" y="156"/>
                      <a:pt x="0" y="144"/>
                    </a:cubicBezTo>
                    <a:lnTo>
                      <a:pt x="14" y="8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ṣḻíďe">
                <a:extLst>
                  <a:ext uri="{FF2B5EF4-FFF2-40B4-BE49-F238E27FC236}">
                    <a16:creationId xmlns:a16="http://schemas.microsoft.com/office/drawing/2014/main" id="{D463D16C-9497-4585-BF47-58E248C3E2DE}"/>
                  </a:ext>
                </a:extLst>
              </p:cNvPr>
              <p:cNvSpPr/>
              <p:nvPr/>
            </p:nvSpPr>
            <p:spPr bwMode="auto">
              <a:xfrm>
                <a:off x="7505701" y="2628901"/>
                <a:ext cx="134938" cy="296863"/>
              </a:xfrm>
              <a:custGeom>
                <a:avLst/>
                <a:gdLst>
                  <a:gd name="T0" fmla="*/ 46 w 46"/>
                  <a:gd name="T1" fmla="*/ 0 h 101"/>
                  <a:gd name="T2" fmla="*/ 14 w 46"/>
                  <a:gd name="T3" fmla="*/ 13 h 101"/>
                  <a:gd name="T4" fmla="*/ 0 w 46"/>
                  <a:gd name="T5" fmla="*/ 77 h 101"/>
                  <a:gd name="T6" fmla="*/ 40 w 46"/>
                  <a:gd name="T7" fmla="*/ 101 h 101"/>
                  <a:gd name="T8" fmla="*/ 46 w 46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01">
                    <a:moveTo>
                      <a:pt x="46" y="0"/>
                    </a:moveTo>
                    <a:cubicBezTo>
                      <a:pt x="29" y="7"/>
                      <a:pt x="14" y="13"/>
                      <a:pt x="14" y="13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8" y="84"/>
                      <a:pt x="25" y="94"/>
                      <a:pt x="40" y="101"/>
                    </a:cubicBezTo>
                    <a:cubicBezTo>
                      <a:pt x="37" y="92"/>
                      <a:pt x="32" y="29"/>
                      <a:pt x="46" y="0"/>
                    </a:cubicBezTo>
                    <a:close/>
                  </a:path>
                </a:pathLst>
              </a:custGeom>
              <a:solidFill>
                <a:srgbClr val="36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ľîdé">
                <a:extLst>
                  <a:ext uri="{FF2B5EF4-FFF2-40B4-BE49-F238E27FC236}">
                    <a16:creationId xmlns:a16="http://schemas.microsoft.com/office/drawing/2014/main" id="{466BB117-9C99-4481-A5EA-DED86F3470DD}"/>
                  </a:ext>
                </a:extLst>
              </p:cNvPr>
              <p:cNvSpPr/>
              <p:nvPr/>
            </p:nvSpPr>
            <p:spPr bwMode="auto">
              <a:xfrm>
                <a:off x="5965826" y="2365376"/>
                <a:ext cx="1592263" cy="584200"/>
              </a:xfrm>
              <a:custGeom>
                <a:avLst/>
                <a:gdLst>
                  <a:gd name="T0" fmla="*/ 23 w 542"/>
                  <a:gd name="T1" fmla="*/ 42 h 199"/>
                  <a:gd name="T2" fmla="*/ 282 w 542"/>
                  <a:gd name="T3" fmla="*/ 3 h 199"/>
                  <a:gd name="T4" fmla="*/ 542 w 542"/>
                  <a:gd name="T5" fmla="*/ 98 h 199"/>
                  <a:gd name="T6" fmla="*/ 527 w 542"/>
                  <a:gd name="T7" fmla="*/ 192 h 199"/>
                  <a:gd name="T8" fmla="*/ 291 w 542"/>
                  <a:gd name="T9" fmla="*/ 112 h 199"/>
                  <a:gd name="T10" fmla="*/ 72 w 542"/>
                  <a:gd name="T11" fmla="*/ 173 h 199"/>
                  <a:gd name="T12" fmla="*/ 0 w 542"/>
                  <a:gd name="T13" fmla="*/ 192 h 199"/>
                  <a:gd name="T14" fmla="*/ 23 w 542"/>
                  <a:gd name="T15" fmla="*/ 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199">
                    <a:moveTo>
                      <a:pt x="23" y="42"/>
                    </a:moveTo>
                    <a:cubicBezTo>
                      <a:pt x="52" y="31"/>
                      <a:pt x="234" y="12"/>
                      <a:pt x="282" y="3"/>
                    </a:cubicBezTo>
                    <a:cubicBezTo>
                      <a:pt x="301" y="0"/>
                      <a:pt x="526" y="99"/>
                      <a:pt x="542" y="98"/>
                    </a:cubicBezTo>
                    <a:cubicBezTo>
                      <a:pt x="542" y="98"/>
                      <a:pt x="541" y="165"/>
                      <a:pt x="527" y="192"/>
                    </a:cubicBezTo>
                    <a:cubicBezTo>
                      <a:pt x="484" y="199"/>
                      <a:pt x="325" y="119"/>
                      <a:pt x="291" y="112"/>
                    </a:cubicBezTo>
                    <a:cubicBezTo>
                      <a:pt x="267" y="108"/>
                      <a:pt x="159" y="144"/>
                      <a:pt x="72" y="173"/>
                    </a:cubicBezTo>
                    <a:cubicBezTo>
                      <a:pt x="35" y="186"/>
                      <a:pt x="7" y="195"/>
                      <a:pt x="0" y="192"/>
                    </a:cubicBezTo>
                    <a:lnTo>
                      <a:pt x="23" y="42"/>
                    </a:lnTo>
                    <a:close/>
                  </a:path>
                </a:pathLst>
              </a:custGeom>
              <a:solidFill>
                <a:srgbClr val="0A6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ļîdé">
                <a:extLst>
                  <a:ext uri="{FF2B5EF4-FFF2-40B4-BE49-F238E27FC236}">
                    <a16:creationId xmlns:a16="http://schemas.microsoft.com/office/drawing/2014/main" id="{83EF0F35-FB36-46B8-920D-FB344FBAA753}"/>
                  </a:ext>
                </a:extLst>
              </p:cNvPr>
              <p:cNvSpPr/>
              <p:nvPr/>
            </p:nvSpPr>
            <p:spPr bwMode="auto">
              <a:xfrm>
                <a:off x="5965826" y="2447926"/>
                <a:ext cx="298450" cy="485775"/>
              </a:xfrm>
              <a:custGeom>
                <a:avLst/>
                <a:gdLst>
                  <a:gd name="T0" fmla="*/ 102 w 102"/>
                  <a:gd name="T1" fmla="*/ 0 h 166"/>
                  <a:gd name="T2" fmla="*/ 23 w 102"/>
                  <a:gd name="T3" fmla="*/ 14 h 166"/>
                  <a:gd name="T4" fmla="*/ 0 w 102"/>
                  <a:gd name="T5" fmla="*/ 164 h 166"/>
                  <a:gd name="T6" fmla="*/ 48 w 102"/>
                  <a:gd name="T7" fmla="*/ 153 h 166"/>
                  <a:gd name="T8" fmla="*/ 102 w 102"/>
                  <a:gd name="T9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66">
                    <a:moveTo>
                      <a:pt x="102" y="0"/>
                    </a:moveTo>
                    <a:cubicBezTo>
                      <a:pt x="64" y="5"/>
                      <a:pt x="32" y="10"/>
                      <a:pt x="23" y="1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5" y="166"/>
                      <a:pt x="23" y="161"/>
                      <a:pt x="48" y="153"/>
                    </a:cubicBezTo>
                    <a:cubicBezTo>
                      <a:pt x="52" y="131"/>
                      <a:pt x="69" y="49"/>
                      <a:pt x="102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ṩļíde">
                <a:extLst>
                  <a:ext uri="{FF2B5EF4-FFF2-40B4-BE49-F238E27FC236}">
                    <a16:creationId xmlns:a16="http://schemas.microsoft.com/office/drawing/2014/main" id="{EE742007-90B2-454A-9F1D-EFD1CB789306}"/>
                  </a:ext>
                </a:extLst>
              </p:cNvPr>
              <p:cNvSpPr/>
              <p:nvPr/>
            </p:nvSpPr>
            <p:spPr bwMode="auto">
              <a:xfrm>
                <a:off x="4795838" y="3340101"/>
                <a:ext cx="522288" cy="539750"/>
              </a:xfrm>
              <a:custGeom>
                <a:avLst/>
                <a:gdLst>
                  <a:gd name="T0" fmla="*/ 169 w 178"/>
                  <a:gd name="T1" fmla="*/ 27 h 184"/>
                  <a:gd name="T2" fmla="*/ 122 w 178"/>
                  <a:gd name="T3" fmla="*/ 8 h 184"/>
                  <a:gd name="T4" fmla="*/ 62 w 178"/>
                  <a:gd name="T5" fmla="*/ 48 h 184"/>
                  <a:gd name="T6" fmla="*/ 6 w 178"/>
                  <a:gd name="T7" fmla="*/ 147 h 184"/>
                  <a:gd name="T8" fmla="*/ 103 w 178"/>
                  <a:gd name="T9" fmla="*/ 115 h 184"/>
                  <a:gd name="T10" fmla="*/ 171 w 178"/>
                  <a:gd name="T11" fmla="*/ 73 h 184"/>
                  <a:gd name="T12" fmla="*/ 169 w 178"/>
                  <a:gd name="T13" fmla="*/ 2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" h="184">
                    <a:moveTo>
                      <a:pt x="169" y="27"/>
                    </a:moveTo>
                    <a:cubicBezTo>
                      <a:pt x="169" y="27"/>
                      <a:pt x="144" y="0"/>
                      <a:pt x="122" y="8"/>
                    </a:cubicBezTo>
                    <a:cubicBezTo>
                      <a:pt x="100" y="17"/>
                      <a:pt x="100" y="36"/>
                      <a:pt x="62" y="48"/>
                    </a:cubicBezTo>
                    <a:cubicBezTo>
                      <a:pt x="24" y="60"/>
                      <a:pt x="0" y="110"/>
                      <a:pt x="6" y="147"/>
                    </a:cubicBezTo>
                    <a:cubicBezTo>
                      <a:pt x="13" y="184"/>
                      <a:pt x="92" y="121"/>
                      <a:pt x="103" y="115"/>
                    </a:cubicBezTo>
                    <a:cubicBezTo>
                      <a:pt x="139" y="94"/>
                      <a:pt x="171" y="73"/>
                      <a:pt x="171" y="73"/>
                    </a:cubicBezTo>
                    <a:cubicBezTo>
                      <a:pt x="171" y="73"/>
                      <a:pt x="178" y="34"/>
                      <a:pt x="169" y="2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şḻïḋe">
                <a:extLst>
                  <a:ext uri="{FF2B5EF4-FFF2-40B4-BE49-F238E27FC236}">
                    <a16:creationId xmlns:a16="http://schemas.microsoft.com/office/drawing/2014/main" id="{2C6D992E-5FBA-462F-854E-42C7CEEF17F0}"/>
                  </a:ext>
                </a:extLst>
              </p:cNvPr>
              <p:cNvSpPr/>
              <p:nvPr/>
            </p:nvSpPr>
            <p:spPr bwMode="auto">
              <a:xfrm>
                <a:off x="5062538" y="3340101"/>
                <a:ext cx="255588" cy="360363"/>
              </a:xfrm>
              <a:custGeom>
                <a:avLst/>
                <a:gdLst>
                  <a:gd name="T0" fmla="*/ 78 w 87"/>
                  <a:gd name="T1" fmla="*/ 27 h 123"/>
                  <a:gd name="T2" fmla="*/ 31 w 87"/>
                  <a:gd name="T3" fmla="*/ 8 h 123"/>
                  <a:gd name="T4" fmla="*/ 5 w 87"/>
                  <a:gd name="T5" fmla="*/ 29 h 123"/>
                  <a:gd name="T6" fmla="*/ 0 w 87"/>
                  <a:gd name="T7" fmla="*/ 123 h 123"/>
                  <a:gd name="T8" fmla="*/ 12 w 87"/>
                  <a:gd name="T9" fmla="*/ 115 h 123"/>
                  <a:gd name="T10" fmla="*/ 80 w 87"/>
                  <a:gd name="T11" fmla="*/ 73 h 123"/>
                  <a:gd name="T12" fmla="*/ 78 w 87"/>
                  <a:gd name="T13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23">
                    <a:moveTo>
                      <a:pt x="78" y="27"/>
                    </a:moveTo>
                    <a:cubicBezTo>
                      <a:pt x="78" y="27"/>
                      <a:pt x="53" y="0"/>
                      <a:pt x="31" y="8"/>
                    </a:cubicBezTo>
                    <a:cubicBezTo>
                      <a:pt x="19" y="13"/>
                      <a:pt x="13" y="21"/>
                      <a:pt x="5" y="29"/>
                    </a:cubicBezTo>
                    <a:cubicBezTo>
                      <a:pt x="22" y="65"/>
                      <a:pt x="2" y="117"/>
                      <a:pt x="0" y="123"/>
                    </a:cubicBezTo>
                    <a:cubicBezTo>
                      <a:pt x="6" y="119"/>
                      <a:pt x="10" y="116"/>
                      <a:pt x="12" y="115"/>
                    </a:cubicBezTo>
                    <a:cubicBezTo>
                      <a:pt x="48" y="94"/>
                      <a:pt x="80" y="73"/>
                      <a:pt x="80" y="73"/>
                    </a:cubicBezTo>
                    <a:cubicBezTo>
                      <a:pt x="80" y="73"/>
                      <a:pt x="87" y="34"/>
                      <a:pt x="78" y="27"/>
                    </a:cubicBezTo>
                    <a:close/>
                  </a:path>
                </a:pathLst>
              </a:custGeom>
              <a:solidFill>
                <a:srgbClr val="36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śļiḑé">
                <a:extLst>
                  <a:ext uri="{FF2B5EF4-FFF2-40B4-BE49-F238E27FC236}">
                    <a16:creationId xmlns:a16="http://schemas.microsoft.com/office/drawing/2014/main" id="{19E02584-6284-4635-AE27-24BAA72D0A5D}"/>
                  </a:ext>
                </a:extLst>
              </p:cNvPr>
              <p:cNvSpPr/>
              <p:nvPr/>
            </p:nvSpPr>
            <p:spPr bwMode="auto">
              <a:xfrm>
                <a:off x="5062538" y="2597151"/>
                <a:ext cx="1149350" cy="1047750"/>
              </a:xfrm>
              <a:custGeom>
                <a:avLst/>
                <a:gdLst>
                  <a:gd name="T0" fmla="*/ 215 w 391"/>
                  <a:gd name="T1" fmla="*/ 58 h 357"/>
                  <a:gd name="T2" fmla="*/ 254 w 391"/>
                  <a:gd name="T3" fmla="*/ 240 h 357"/>
                  <a:gd name="T4" fmla="*/ 73 w 391"/>
                  <a:gd name="T5" fmla="*/ 254 h 357"/>
                  <a:gd name="T6" fmla="*/ 59 w 391"/>
                  <a:gd name="T7" fmla="*/ 344 h 357"/>
                  <a:gd name="T8" fmla="*/ 188 w 391"/>
                  <a:gd name="T9" fmla="*/ 341 h 357"/>
                  <a:gd name="T10" fmla="*/ 368 w 391"/>
                  <a:gd name="T11" fmla="*/ 338 h 357"/>
                  <a:gd name="T12" fmla="*/ 371 w 391"/>
                  <a:gd name="T13" fmla="*/ 23 h 357"/>
                  <a:gd name="T14" fmla="*/ 215 w 391"/>
                  <a:gd name="T15" fmla="*/ 5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1" h="357">
                    <a:moveTo>
                      <a:pt x="215" y="58"/>
                    </a:moveTo>
                    <a:cubicBezTo>
                      <a:pt x="215" y="58"/>
                      <a:pt x="241" y="171"/>
                      <a:pt x="254" y="240"/>
                    </a:cubicBezTo>
                    <a:cubicBezTo>
                      <a:pt x="254" y="240"/>
                      <a:pt x="157" y="242"/>
                      <a:pt x="73" y="254"/>
                    </a:cubicBezTo>
                    <a:cubicBezTo>
                      <a:pt x="53" y="256"/>
                      <a:pt x="0" y="328"/>
                      <a:pt x="59" y="344"/>
                    </a:cubicBezTo>
                    <a:cubicBezTo>
                      <a:pt x="59" y="344"/>
                      <a:pt x="82" y="335"/>
                      <a:pt x="188" y="341"/>
                    </a:cubicBezTo>
                    <a:cubicBezTo>
                      <a:pt x="283" y="347"/>
                      <a:pt x="353" y="357"/>
                      <a:pt x="368" y="338"/>
                    </a:cubicBezTo>
                    <a:cubicBezTo>
                      <a:pt x="391" y="310"/>
                      <a:pt x="370" y="46"/>
                      <a:pt x="371" y="23"/>
                    </a:cubicBezTo>
                    <a:cubicBezTo>
                      <a:pt x="372" y="0"/>
                      <a:pt x="221" y="34"/>
                      <a:pt x="215" y="58"/>
                    </a:cubicBezTo>
                    <a:close/>
                  </a:path>
                </a:pathLst>
              </a:custGeom>
              <a:solidFill>
                <a:srgbClr val="008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Sḷîďé">
                <a:extLst>
                  <a:ext uri="{FF2B5EF4-FFF2-40B4-BE49-F238E27FC236}">
                    <a16:creationId xmlns:a16="http://schemas.microsoft.com/office/drawing/2014/main" id="{B84F66E6-FEBC-4F8E-94D1-388569E1B05F}"/>
                  </a:ext>
                </a:extLst>
              </p:cNvPr>
              <p:cNvSpPr/>
              <p:nvPr/>
            </p:nvSpPr>
            <p:spPr bwMode="auto">
              <a:xfrm>
                <a:off x="5694363" y="2597151"/>
                <a:ext cx="465138" cy="339725"/>
              </a:xfrm>
              <a:custGeom>
                <a:avLst/>
                <a:gdLst>
                  <a:gd name="T0" fmla="*/ 158 w 158"/>
                  <a:gd name="T1" fmla="*/ 79 h 116"/>
                  <a:gd name="T2" fmla="*/ 156 w 158"/>
                  <a:gd name="T3" fmla="*/ 23 h 116"/>
                  <a:gd name="T4" fmla="*/ 0 w 158"/>
                  <a:gd name="T5" fmla="*/ 58 h 116"/>
                  <a:gd name="T6" fmla="*/ 13 w 158"/>
                  <a:gd name="T7" fmla="*/ 116 h 116"/>
                  <a:gd name="T8" fmla="*/ 158 w 158"/>
                  <a:gd name="T9" fmla="*/ 7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16">
                    <a:moveTo>
                      <a:pt x="158" y="79"/>
                    </a:moveTo>
                    <a:cubicBezTo>
                      <a:pt x="157" y="50"/>
                      <a:pt x="156" y="28"/>
                      <a:pt x="156" y="23"/>
                    </a:cubicBezTo>
                    <a:cubicBezTo>
                      <a:pt x="157" y="0"/>
                      <a:pt x="6" y="34"/>
                      <a:pt x="0" y="58"/>
                    </a:cubicBezTo>
                    <a:cubicBezTo>
                      <a:pt x="0" y="58"/>
                      <a:pt x="6" y="83"/>
                      <a:pt x="13" y="116"/>
                    </a:cubicBezTo>
                    <a:cubicBezTo>
                      <a:pt x="17" y="114"/>
                      <a:pt x="103" y="70"/>
                      <a:pt x="158" y="79"/>
                    </a:cubicBezTo>
                    <a:close/>
                  </a:path>
                </a:pathLst>
              </a:custGeom>
              <a:solidFill>
                <a:srgbClr val="0A6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ŝḻiḋé">
                <a:extLst>
                  <a:ext uri="{FF2B5EF4-FFF2-40B4-BE49-F238E27FC236}">
                    <a16:creationId xmlns:a16="http://schemas.microsoft.com/office/drawing/2014/main" id="{C602CF5B-D96F-421F-B8B0-BEF9FAB8A63C}"/>
                  </a:ext>
                </a:extLst>
              </p:cNvPr>
              <p:cNvSpPr/>
              <p:nvPr/>
            </p:nvSpPr>
            <p:spPr bwMode="auto">
              <a:xfrm>
                <a:off x="6270626" y="1100138"/>
                <a:ext cx="593725" cy="654050"/>
              </a:xfrm>
              <a:custGeom>
                <a:avLst/>
                <a:gdLst>
                  <a:gd name="T0" fmla="*/ 0 w 202"/>
                  <a:gd name="T1" fmla="*/ 143 h 223"/>
                  <a:gd name="T2" fmla="*/ 51 w 202"/>
                  <a:gd name="T3" fmla="*/ 123 h 223"/>
                  <a:gd name="T4" fmla="*/ 44 w 202"/>
                  <a:gd name="T5" fmla="*/ 44 h 223"/>
                  <a:gd name="T6" fmla="*/ 100 w 202"/>
                  <a:gd name="T7" fmla="*/ 1 h 223"/>
                  <a:gd name="T8" fmla="*/ 165 w 202"/>
                  <a:gd name="T9" fmla="*/ 25 h 223"/>
                  <a:gd name="T10" fmla="*/ 175 w 202"/>
                  <a:gd name="T11" fmla="*/ 41 h 223"/>
                  <a:gd name="T12" fmla="*/ 184 w 202"/>
                  <a:gd name="T13" fmla="*/ 65 h 223"/>
                  <a:gd name="T14" fmla="*/ 184 w 202"/>
                  <a:gd name="T15" fmla="*/ 99 h 223"/>
                  <a:gd name="T16" fmla="*/ 201 w 202"/>
                  <a:gd name="T17" fmla="*/ 127 h 223"/>
                  <a:gd name="T18" fmla="*/ 186 w 202"/>
                  <a:gd name="T19" fmla="*/ 132 h 223"/>
                  <a:gd name="T20" fmla="*/ 188 w 202"/>
                  <a:gd name="T21" fmla="*/ 142 h 223"/>
                  <a:gd name="T22" fmla="*/ 180 w 202"/>
                  <a:gd name="T23" fmla="*/ 152 h 223"/>
                  <a:gd name="T24" fmla="*/ 183 w 202"/>
                  <a:gd name="T25" fmla="*/ 158 h 223"/>
                  <a:gd name="T26" fmla="*/ 176 w 202"/>
                  <a:gd name="T27" fmla="*/ 167 h 223"/>
                  <a:gd name="T28" fmla="*/ 174 w 202"/>
                  <a:gd name="T29" fmla="*/ 182 h 223"/>
                  <a:gd name="T30" fmla="*/ 154 w 202"/>
                  <a:gd name="T31" fmla="*/ 188 h 223"/>
                  <a:gd name="T32" fmla="*/ 120 w 202"/>
                  <a:gd name="T33" fmla="*/ 180 h 223"/>
                  <a:gd name="T34" fmla="*/ 101 w 202"/>
                  <a:gd name="T35" fmla="*/ 193 h 223"/>
                  <a:gd name="T36" fmla="*/ 93 w 202"/>
                  <a:gd name="T37" fmla="*/ 202 h 223"/>
                  <a:gd name="T38" fmla="*/ 74 w 202"/>
                  <a:gd name="T39" fmla="*/ 223 h 223"/>
                  <a:gd name="T40" fmla="*/ 0 w 202"/>
                  <a:gd name="T41" fmla="*/ 14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" h="223">
                    <a:moveTo>
                      <a:pt x="0" y="143"/>
                    </a:moveTo>
                    <a:cubicBezTo>
                      <a:pt x="0" y="143"/>
                      <a:pt x="42" y="145"/>
                      <a:pt x="51" y="123"/>
                    </a:cubicBezTo>
                    <a:cubicBezTo>
                      <a:pt x="60" y="101"/>
                      <a:pt x="32" y="74"/>
                      <a:pt x="44" y="44"/>
                    </a:cubicBezTo>
                    <a:cubicBezTo>
                      <a:pt x="55" y="13"/>
                      <a:pt x="81" y="2"/>
                      <a:pt x="100" y="1"/>
                    </a:cubicBezTo>
                    <a:cubicBezTo>
                      <a:pt x="120" y="0"/>
                      <a:pt x="157" y="15"/>
                      <a:pt x="165" y="25"/>
                    </a:cubicBezTo>
                    <a:cubicBezTo>
                      <a:pt x="172" y="33"/>
                      <a:pt x="175" y="41"/>
                      <a:pt x="175" y="41"/>
                    </a:cubicBezTo>
                    <a:cubicBezTo>
                      <a:pt x="175" y="41"/>
                      <a:pt x="183" y="48"/>
                      <a:pt x="184" y="65"/>
                    </a:cubicBezTo>
                    <a:cubicBezTo>
                      <a:pt x="184" y="77"/>
                      <a:pt x="180" y="89"/>
                      <a:pt x="184" y="99"/>
                    </a:cubicBezTo>
                    <a:cubicBezTo>
                      <a:pt x="189" y="110"/>
                      <a:pt x="202" y="124"/>
                      <a:pt x="201" y="127"/>
                    </a:cubicBezTo>
                    <a:cubicBezTo>
                      <a:pt x="200" y="130"/>
                      <a:pt x="186" y="132"/>
                      <a:pt x="186" y="132"/>
                    </a:cubicBezTo>
                    <a:cubicBezTo>
                      <a:pt x="186" y="132"/>
                      <a:pt x="186" y="138"/>
                      <a:pt x="188" y="142"/>
                    </a:cubicBezTo>
                    <a:cubicBezTo>
                      <a:pt x="190" y="145"/>
                      <a:pt x="179" y="151"/>
                      <a:pt x="180" y="152"/>
                    </a:cubicBezTo>
                    <a:cubicBezTo>
                      <a:pt x="181" y="153"/>
                      <a:pt x="182" y="154"/>
                      <a:pt x="183" y="158"/>
                    </a:cubicBezTo>
                    <a:cubicBezTo>
                      <a:pt x="184" y="162"/>
                      <a:pt x="182" y="165"/>
                      <a:pt x="176" y="167"/>
                    </a:cubicBezTo>
                    <a:cubicBezTo>
                      <a:pt x="171" y="168"/>
                      <a:pt x="176" y="175"/>
                      <a:pt x="174" y="182"/>
                    </a:cubicBezTo>
                    <a:cubicBezTo>
                      <a:pt x="173" y="187"/>
                      <a:pt x="165" y="191"/>
                      <a:pt x="154" y="188"/>
                    </a:cubicBezTo>
                    <a:cubicBezTo>
                      <a:pt x="141" y="184"/>
                      <a:pt x="130" y="181"/>
                      <a:pt x="120" y="180"/>
                    </a:cubicBezTo>
                    <a:cubicBezTo>
                      <a:pt x="113" y="179"/>
                      <a:pt x="105" y="187"/>
                      <a:pt x="101" y="193"/>
                    </a:cubicBezTo>
                    <a:cubicBezTo>
                      <a:pt x="99" y="196"/>
                      <a:pt x="96" y="199"/>
                      <a:pt x="93" y="202"/>
                    </a:cubicBezTo>
                    <a:cubicBezTo>
                      <a:pt x="74" y="223"/>
                      <a:pt x="74" y="223"/>
                      <a:pt x="74" y="223"/>
                    </a:cubicBez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FBD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ṩlîḓê">
                <a:extLst>
                  <a:ext uri="{FF2B5EF4-FFF2-40B4-BE49-F238E27FC236}">
                    <a16:creationId xmlns:a16="http://schemas.microsoft.com/office/drawing/2014/main" id="{66AA89CA-2A81-43F3-9A38-C35D509E096F}"/>
                  </a:ext>
                </a:extLst>
              </p:cNvPr>
              <p:cNvSpPr/>
              <p:nvPr/>
            </p:nvSpPr>
            <p:spPr bwMode="auto">
              <a:xfrm>
                <a:off x="6270626" y="1169988"/>
                <a:ext cx="385763" cy="584200"/>
              </a:xfrm>
              <a:custGeom>
                <a:avLst/>
                <a:gdLst>
                  <a:gd name="T0" fmla="*/ 48 w 131"/>
                  <a:gd name="T1" fmla="*/ 90 h 199"/>
                  <a:gd name="T2" fmla="*/ 51 w 131"/>
                  <a:gd name="T3" fmla="*/ 99 h 199"/>
                  <a:gd name="T4" fmla="*/ 0 w 131"/>
                  <a:gd name="T5" fmla="*/ 119 h 199"/>
                  <a:gd name="T6" fmla="*/ 74 w 131"/>
                  <a:gd name="T7" fmla="*/ 199 h 199"/>
                  <a:gd name="T8" fmla="*/ 96 w 131"/>
                  <a:gd name="T9" fmla="*/ 175 h 199"/>
                  <a:gd name="T10" fmla="*/ 100 w 131"/>
                  <a:gd name="T11" fmla="*/ 171 h 199"/>
                  <a:gd name="T12" fmla="*/ 120 w 131"/>
                  <a:gd name="T13" fmla="*/ 155 h 199"/>
                  <a:gd name="T14" fmla="*/ 131 w 131"/>
                  <a:gd name="T15" fmla="*/ 157 h 199"/>
                  <a:gd name="T16" fmla="*/ 105 w 131"/>
                  <a:gd name="T17" fmla="*/ 24 h 199"/>
                  <a:gd name="T18" fmla="*/ 48 w 131"/>
                  <a:gd name="T19" fmla="*/ 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99">
                    <a:moveTo>
                      <a:pt x="48" y="90"/>
                    </a:moveTo>
                    <a:cubicBezTo>
                      <a:pt x="47" y="92"/>
                      <a:pt x="52" y="97"/>
                      <a:pt x="51" y="99"/>
                    </a:cubicBezTo>
                    <a:cubicBezTo>
                      <a:pt x="42" y="121"/>
                      <a:pt x="0" y="119"/>
                      <a:pt x="0" y="119"/>
                    </a:cubicBezTo>
                    <a:cubicBezTo>
                      <a:pt x="74" y="199"/>
                      <a:pt x="74" y="199"/>
                      <a:pt x="74" y="199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4"/>
                      <a:pt x="99" y="172"/>
                      <a:pt x="100" y="171"/>
                    </a:cubicBezTo>
                    <a:cubicBezTo>
                      <a:pt x="103" y="166"/>
                      <a:pt x="112" y="155"/>
                      <a:pt x="120" y="155"/>
                    </a:cubicBezTo>
                    <a:cubicBezTo>
                      <a:pt x="123" y="156"/>
                      <a:pt x="127" y="157"/>
                      <a:pt x="131" y="157"/>
                    </a:cubicBezTo>
                    <a:cubicBezTo>
                      <a:pt x="87" y="139"/>
                      <a:pt x="101" y="49"/>
                      <a:pt x="105" y="24"/>
                    </a:cubicBezTo>
                    <a:cubicBezTo>
                      <a:pt x="109" y="0"/>
                      <a:pt x="67" y="35"/>
                      <a:pt x="48" y="90"/>
                    </a:cubicBezTo>
                    <a:close/>
                  </a:path>
                </a:pathLst>
              </a:custGeom>
              <a:solidFill>
                <a:srgbClr val="F9C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šľïḋê">
                <a:extLst>
                  <a:ext uri="{FF2B5EF4-FFF2-40B4-BE49-F238E27FC236}">
                    <a16:creationId xmlns:a16="http://schemas.microsoft.com/office/drawing/2014/main" id="{B29DA348-D34B-4685-93FA-E5548F9DD70C}"/>
                  </a:ext>
                </a:extLst>
              </p:cNvPr>
              <p:cNvSpPr/>
              <p:nvPr/>
            </p:nvSpPr>
            <p:spPr bwMode="auto">
              <a:xfrm>
                <a:off x="6364288" y="1082676"/>
                <a:ext cx="458788" cy="377825"/>
              </a:xfrm>
              <a:custGeom>
                <a:avLst/>
                <a:gdLst>
                  <a:gd name="T0" fmla="*/ 50 w 156"/>
                  <a:gd name="T1" fmla="*/ 88 h 129"/>
                  <a:gd name="T2" fmla="*/ 70 w 156"/>
                  <a:gd name="T3" fmla="*/ 123 h 129"/>
                  <a:gd name="T4" fmla="*/ 80 w 156"/>
                  <a:gd name="T5" fmla="*/ 125 h 129"/>
                  <a:gd name="T6" fmla="*/ 79 w 156"/>
                  <a:gd name="T7" fmla="*/ 88 h 129"/>
                  <a:gd name="T8" fmla="*/ 97 w 156"/>
                  <a:gd name="T9" fmla="*/ 67 h 129"/>
                  <a:gd name="T10" fmla="*/ 94 w 156"/>
                  <a:gd name="T11" fmla="*/ 48 h 129"/>
                  <a:gd name="T12" fmla="*/ 132 w 156"/>
                  <a:gd name="T13" fmla="*/ 47 h 129"/>
                  <a:gd name="T14" fmla="*/ 147 w 156"/>
                  <a:gd name="T15" fmla="*/ 53 h 129"/>
                  <a:gd name="T16" fmla="*/ 150 w 156"/>
                  <a:gd name="T17" fmla="*/ 25 h 129"/>
                  <a:gd name="T18" fmla="*/ 68 w 156"/>
                  <a:gd name="T19" fmla="*/ 7 h 129"/>
                  <a:gd name="T20" fmla="*/ 12 w 156"/>
                  <a:gd name="T21" fmla="*/ 50 h 129"/>
                  <a:gd name="T22" fmla="*/ 19 w 156"/>
                  <a:gd name="T23" fmla="*/ 129 h 129"/>
                  <a:gd name="T24" fmla="*/ 50 w 156"/>
                  <a:gd name="T25" fmla="*/ 8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129">
                    <a:moveTo>
                      <a:pt x="50" y="88"/>
                    </a:moveTo>
                    <a:cubicBezTo>
                      <a:pt x="68" y="84"/>
                      <a:pt x="69" y="121"/>
                      <a:pt x="70" y="123"/>
                    </a:cubicBezTo>
                    <a:cubicBezTo>
                      <a:pt x="71" y="125"/>
                      <a:pt x="80" y="128"/>
                      <a:pt x="80" y="125"/>
                    </a:cubicBezTo>
                    <a:cubicBezTo>
                      <a:pt x="80" y="113"/>
                      <a:pt x="74" y="94"/>
                      <a:pt x="79" y="88"/>
                    </a:cubicBezTo>
                    <a:cubicBezTo>
                      <a:pt x="80" y="86"/>
                      <a:pt x="95" y="75"/>
                      <a:pt x="97" y="67"/>
                    </a:cubicBezTo>
                    <a:cubicBezTo>
                      <a:pt x="99" y="61"/>
                      <a:pt x="90" y="53"/>
                      <a:pt x="94" y="48"/>
                    </a:cubicBezTo>
                    <a:cubicBezTo>
                      <a:pt x="102" y="38"/>
                      <a:pt x="119" y="43"/>
                      <a:pt x="132" y="47"/>
                    </a:cubicBezTo>
                    <a:cubicBezTo>
                      <a:pt x="137" y="49"/>
                      <a:pt x="147" y="53"/>
                      <a:pt x="147" y="53"/>
                    </a:cubicBezTo>
                    <a:cubicBezTo>
                      <a:pt x="147" y="53"/>
                      <a:pt x="156" y="34"/>
                      <a:pt x="150" y="25"/>
                    </a:cubicBezTo>
                    <a:cubicBezTo>
                      <a:pt x="133" y="0"/>
                      <a:pt x="88" y="6"/>
                      <a:pt x="68" y="7"/>
                    </a:cubicBezTo>
                    <a:cubicBezTo>
                      <a:pt x="49" y="8"/>
                      <a:pt x="23" y="19"/>
                      <a:pt x="12" y="50"/>
                    </a:cubicBezTo>
                    <a:cubicBezTo>
                      <a:pt x="0" y="80"/>
                      <a:pt x="9" y="107"/>
                      <a:pt x="19" y="129"/>
                    </a:cubicBezTo>
                    <a:cubicBezTo>
                      <a:pt x="52" y="128"/>
                      <a:pt x="29" y="92"/>
                      <a:pt x="50" y="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ṡļíḓé">
                <a:extLst>
                  <a:ext uri="{FF2B5EF4-FFF2-40B4-BE49-F238E27FC236}">
                    <a16:creationId xmlns:a16="http://schemas.microsoft.com/office/drawing/2014/main" id="{38508C45-2F90-4F0C-8B70-19C8BD07D3DA}"/>
                  </a:ext>
                </a:extLst>
              </p:cNvPr>
              <p:cNvSpPr/>
              <p:nvPr/>
            </p:nvSpPr>
            <p:spPr bwMode="auto">
              <a:xfrm>
                <a:off x="6470651" y="1346201"/>
                <a:ext cx="100013" cy="141288"/>
              </a:xfrm>
              <a:custGeom>
                <a:avLst/>
                <a:gdLst>
                  <a:gd name="T0" fmla="*/ 19 w 34"/>
                  <a:gd name="T1" fmla="*/ 0 h 48"/>
                  <a:gd name="T2" fmla="*/ 6 w 34"/>
                  <a:gd name="T3" fmla="*/ 26 h 48"/>
                  <a:gd name="T4" fmla="*/ 31 w 34"/>
                  <a:gd name="T5" fmla="*/ 41 h 48"/>
                  <a:gd name="T6" fmla="*/ 19 w 3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48">
                    <a:moveTo>
                      <a:pt x="19" y="0"/>
                    </a:moveTo>
                    <a:cubicBezTo>
                      <a:pt x="9" y="0"/>
                      <a:pt x="0" y="11"/>
                      <a:pt x="6" y="26"/>
                    </a:cubicBezTo>
                    <a:cubicBezTo>
                      <a:pt x="13" y="41"/>
                      <a:pt x="28" y="48"/>
                      <a:pt x="31" y="41"/>
                    </a:cubicBezTo>
                    <a:cubicBezTo>
                      <a:pt x="34" y="35"/>
                      <a:pt x="33" y="1"/>
                      <a:pt x="19" y="0"/>
                    </a:cubicBezTo>
                    <a:close/>
                  </a:path>
                </a:pathLst>
              </a:custGeom>
              <a:solidFill>
                <a:srgbClr val="FBD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$ļïḍê">
                <a:extLst>
                  <a:ext uri="{FF2B5EF4-FFF2-40B4-BE49-F238E27FC236}">
                    <a16:creationId xmlns:a16="http://schemas.microsoft.com/office/drawing/2014/main" id="{64ED90E4-0CDE-4CF1-BFA1-E2E864EB78EB}"/>
                  </a:ext>
                </a:extLst>
              </p:cNvPr>
              <p:cNvSpPr/>
              <p:nvPr/>
            </p:nvSpPr>
            <p:spPr bwMode="auto">
              <a:xfrm>
                <a:off x="6735763" y="1370013"/>
                <a:ext cx="41275" cy="34925"/>
              </a:xfrm>
              <a:custGeom>
                <a:avLst/>
                <a:gdLst>
                  <a:gd name="T0" fmla="*/ 0 w 14"/>
                  <a:gd name="T1" fmla="*/ 6 h 12"/>
                  <a:gd name="T2" fmla="*/ 10 w 14"/>
                  <a:gd name="T3" fmla="*/ 0 h 12"/>
                  <a:gd name="T4" fmla="*/ 14 w 14"/>
                  <a:gd name="T5" fmla="*/ 2 h 12"/>
                  <a:gd name="T6" fmla="*/ 12 w 14"/>
                  <a:gd name="T7" fmla="*/ 9 h 12"/>
                  <a:gd name="T8" fmla="*/ 0 w 14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6"/>
                    </a:moveTo>
                    <a:cubicBezTo>
                      <a:pt x="0" y="6"/>
                      <a:pt x="6" y="2"/>
                      <a:pt x="10" y="0"/>
                    </a:cubicBezTo>
                    <a:cubicBezTo>
                      <a:pt x="13" y="0"/>
                      <a:pt x="14" y="1"/>
                      <a:pt x="14" y="2"/>
                    </a:cubicBezTo>
                    <a:cubicBezTo>
                      <a:pt x="14" y="4"/>
                      <a:pt x="14" y="7"/>
                      <a:pt x="12" y="9"/>
                    </a:cubicBezTo>
                    <a:cubicBezTo>
                      <a:pt x="8" y="12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şļïďè">
                <a:extLst>
                  <a:ext uri="{FF2B5EF4-FFF2-40B4-BE49-F238E27FC236}">
                    <a16:creationId xmlns:a16="http://schemas.microsoft.com/office/drawing/2014/main" id="{FBD5F287-4656-4C0C-85B7-5CF7857FC2C7}"/>
                  </a:ext>
                </a:extLst>
              </p:cNvPr>
              <p:cNvSpPr/>
              <p:nvPr/>
            </p:nvSpPr>
            <p:spPr bwMode="auto">
              <a:xfrm>
                <a:off x="6681788" y="1325563"/>
                <a:ext cx="106363" cy="30163"/>
              </a:xfrm>
              <a:custGeom>
                <a:avLst/>
                <a:gdLst>
                  <a:gd name="T0" fmla="*/ 2 w 36"/>
                  <a:gd name="T1" fmla="*/ 7 h 10"/>
                  <a:gd name="T2" fmla="*/ 17 w 36"/>
                  <a:gd name="T3" fmla="*/ 1 h 10"/>
                  <a:gd name="T4" fmla="*/ 35 w 36"/>
                  <a:gd name="T5" fmla="*/ 4 h 10"/>
                  <a:gd name="T6" fmla="*/ 21 w 36"/>
                  <a:gd name="T7" fmla="*/ 7 h 10"/>
                  <a:gd name="T8" fmla="*/ 2 w 3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2" y="7"/>
                    </a:moveTo>
                    <a:cubicBezTo>
                      <a:pt x="0" y="7"/>
                      <a:pt x="8" y="3"/>
                      <a:pt x="17" y="1"/>
                    </a:cubicBezTo>
                    <a:cubicBezTo>
                      <a:pt x="25" y="0"/>
                      <a:pt x="35" y="1"/>
                      <a:pt x="35" y="4"/>
                    </a:cubicBezTo>
                    <a:cubicBezTo>
                      <a:pt x="36" y="10"/>
                      <a:pt x="33" y="7"/>
                      <a:pt x="21" y="7"/>
                    </a:cubicBezTo>
                    <a:cubicBezTo>
                      <a:pt x="10" y="7"/>
                      <a:pt x="5" y="8"/>
                      <a:pt x="2" y="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Sḷíḍê">
                <a:extLst>
                  <a:ext uri="{FF2B5EF4-FFF2-40B4-BE49-F238E27FC236}">
                    <a16:creationId xmlns:a16="http://schemas.microsoft.com/office/drawing/2014/main" id="{8D14F259-5D2A-4FD0-973F-9F44B3966F9B}"/>
                  </a:ext>
                </a:extLst>
              </p:cNvPr>
              <p:cNvSpPr/>
              <p:nvPr/>
            </p:nvSpPr>
            <p:spPr bwMode="auto">
              <a:xfrm>
                <a:off x="6746876" y="1363663"/>
                <a:ext cx="31750" cy="38100"/>
              </a:xfrm>
              <a:custGeom>
                <a:avLst/>
                <a:gdLst>
                  <a:gd name="T0" fmla="*/ 5 w 11"/>
                  <a:gd name="T1" fmla="*/ 3 h 13"/>
                  <a:gd name="T2" fmla="*/ 3 w 11"/>
                  <a:gd name="T3" fmla="*/ 12 h 13"/>
                  <a:gd name="T4" fmla="*/ 10 w 11"/>
                  <a:gd name="T5" fmla="*/ 4 h 13"/>
                  <a:gd name="T6" fmla="*/ 5 w 11"/>
                  <a:gd name="T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5" y="3"/>
                    </a:moveTo>
                    <a:cubicBezTo>
                      <a:pt x="0" y="5"/>
                      <a:pt x="0" y="11"/>
                      <a:pt x="3" y="12"/>
                    </a:cubicBezTo>
                    <a:cubicBezTo>
                      <a:pt x="7" y="13"/>
                      <a:pt x="11" y="9"/>
                      <a:pt x="10" y="4"/>
                    </a:cubicBezTo>
                    <a:cubicBezTo>
                      <a:pt x="9" y="0"/>
                      <a:pt x="6" y="2"/>
                      <a:pt x="5" y="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ṡļîḍé">
                <a:extLst>
                  <a:ext uri="{FF2B5EF4-FFF2-40B4-BE49-F238E27FC236}">
                    <a16:creationId xmlns:a16="http://schemas.microsoft.com/office/drawing/2014/main" id="{C21A80BC-5B01-40BC-ADBA-D92336CDC9C7}"/>
                  </a:ext>
                </a:extLst>
              </p:cNvPr>
              <p:cNvSpPr/>
              <p:nvPr/>
            </p:nvSpPr>
            <p:spPr bwMode="auto">
              <a:xfrm>
                <a:off x="6732588" y="1363663"/>
                <a:ext cx="46038" cy="30163"/>
              </a:xfrm>
              <a:custGeom>
                <a:avLst/>
                <a:gdLst>
                  <a:gd name="T0" fmla="*/ 1 w 16"/>
                  <a:gd name="T1" fmla="*/ 8 h 10"/>
                  <a:gd name="T2" fmla="*/ 13 w 16"/>
                  <a:gd name="T3" fmla="*/ 1 h 10"/>
                  <a:gd name="T4" fmla="*/ 16 w 16"/>
                  <a:gd name="T5" fmla="*/ 3 h 10"/>
                  <a:gd name="T6" fmla="*/ 1 w 16"/>
                  <a:gd name="T7" fmla="*/ 8 h 10"/>
                  <a:gd name="T8" fmla="*/ 1 w 16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1" y="8"/>
                    </a:moveTo>
                    <a:cubicBezTo>
                      <a:pt x="1" y="8"/>
                      <a:pt x="10" y="0"/>
                      <a:pt x="13" y="1"/>
                    </a:cubicBezTo>
                    <a:cubicBezTo>
                      <a:pt x="16" y="1"/>
                      <a:pt x="16" y="3"/>
                      <a:pt x="16" y="3"/>
                    </a:cubicBezTo>
                    <a:cubicBezTo>
                      <a:pt x="16" y="3"/>
                      <a:pt x="3" y="6"/>
                      <a:pt x="1" y="8"/>
                    </a:cubicBezTo>
                    <a:cubicBezTo>
                      <a:pt x="0" y="10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ḻîḋé">
                <a:extLst>
                  <a:ext uri="{FF2B5EF4-FFF2-40B4-BE49-F238E27FC236}">
                    <a16:creationId xmlns:a16="http://schemas.microsoft.com/office/drawing/2014/main" id="{5F811DE3-CCA3-4484-AF32-9307B029C2C6}"/>
                  </a:ext>
                </a:extLst>
              </p:cNvPr>
              <p:cNvSpPr/>
              <p:nvPr/>
            </p:nvSpPr>
            <p:spPr bwMode="auto">
              <a:xfrm>
                <a:off x="4938713" y="2182813"/>
                <a:ext cx="282575" cy="325438"/>
              </a:xfrm>
              <a:custGeom>
                <a:avLst/>
                <a:gdLst>
                  <a:gd name="T0" fmla="*/ 4 w 96"/>
                  <a:gd name="T1" fmla="*/ 50 h 111"/>
                  <a:gd name="T2" fmla="*/ 1 w 96"/>
                  <a:gd name="T3" fmla="*/ 58 h 111"/>
                  <a:gd name="T4" fmla="*/ 10 w 96"/>
                  <a:gd name="T5" fmla="*/ 81 h 111"/>
                  <a:gd name="T6" fmla="*/ 38 w 96"/>
                  <a:gd name="T7" fmla="*/ 107 h 111"/>
                  <a:gd name="T8" fmla="*/ 49 w 96"/>
                  <a:gd name="T9" fmla="*/ 106 h 111"/>
                  <a:gd name="T10" fmla="*/ 53 w 96"/>
                  <a:gd name="T11" fmla="*/ 108 h 111"/>
                  <a:gd name="T12" fmla="*/ 65 w 96"/>
                  <a:gd name="T13" fmla="*/ 105 h 111"/>
                  <a:gd name="T14" fmla="*/ 82 w 96"/>
                  <a:gd name="T15" fmla="*/ 80 h 111"/>
                  <a:gd name="T16" fmla="*/ 84 w 96"/>
                  <a:gd name="T17" fmla="*/ 46 h 111"/>
                  <a:gd name="T18" fmla="*/ 95 w 96"/>
                  <a:gd name="T19" fmla="*/ 34 h 111"/>
                  <a:gd name="T20" fmla="*/ 94 w 96"/>
                  <a:gd name="T21" fmla="*/ 28 h 111"/>
                  <a:gd name="T22" fmla="*/ 93 w 96"/>
                  <a:gd name="T23" fmla="*/ 27 h 111"/>
                  <a:gd name="T24" fmla="*/ 63 w 96"/>
                  <a:gd name="T25" fmla="*/ 1 h 111"/>
                  <a:gd name="T26" fmla="*/ 57 w 96"/>
                  <a:gd name="T27" fmla="*/ 3 h 111"/>
                  <a:gd name="T28" fmla="*/ 46 w 96"/>
                  <a:gd name="T29" fmla="*/ 17 h 111"/>
                  <a:gd name="T30" fmla="*/ 45 w 96"/>
                  <a:gd name="T31" fmla="*/ 17 h 111"/>
                  <a:gd name="T32" fmla="*/ 29 w 96"/>
                  <a:gd name="T33" fmla="*/ 21 h 111"/>
                  <a:gd name="T34" fmla="*/ 4 w 96"/>
                  <a:gd name="T35" fmla="*/ 5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1">
                    <a:moveTo>
                      <a:pt x="4" y="50"/>
                    </a:moveTo>
                    <a:cubicBezTo>
                      <a:pt x="2" y="52"/>
                      <a:pt x="1" y="55"/>
                      <a:pt x="1" y="58"/>
                    </a:cubicBezTo>
                    <a:cubicBezTo>
                      <a:pt x="0" y="66"/>
                      <a:pt x="3" y="75"/>
                      <a:pt x="10" y="81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41" y="110"/>
                      <a:pt x="46" y="109"/>
                      <a:pt x="49" y="106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7" y="111"/>
                      <a:pt x="63" y="109"/>
                      <a:pt x="65" y="105"/>
                    </a:cubicBezTo>
                    <a:cubicBezTo>
                      <a:pt x="65" y="105"/>
                      <a:pt x="81" y="80"/>
                      <a:pt x="82" y="80"/>
                    </a:cubicBezTo>
                    <a:cubicBezTo>
                      <a:pt x="93" y="62"/>
                      <a:pt x="86" y="49"/>
                      <a:pt x="84" y="46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6" y="33"/>
                      <a:pt x="96" y="30"/>
                      <a:pt x="94" y="28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4" y="17"/>
                      <a:pt x="74" y="9"/>
                      <a:pt x="63" y="1"/>
                    </a:cubicBezTo>
                    <a:cubicBezTo>
                      <a:pt x="61" y="0"/>
                      <a:pt x="58" y="1"/>
                      <a:pt x="57" y="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6" y="17"/>
                      <a:pt x="34" y="16"/>
                      <a:pt x="29" y="21"/>
                    </a:cubicBezTo>
                    <a:cubicBezTo>
                      <a:pt x="22" y="27"/>
                      <a:pt x="4" y="50"/>
                      <a:pt x="4" y="50"/>
                    </a:cubicBezTo>
                  </a:path>
                </a:pathLst>
              </a:custGeom>
              <a:solidFill>
                <a:srgbClr val="FBC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$ḻiḋê">
                <a:extLst>
                  <a:ext uri="{FF2B5EF4-FFF2-40B4-BE49-F238E27FC236}">
                    <a16:creationId xmlns:a16="http://schemas.microsoft.com/office/drawing/2014/main" id="{C5676BC0-2C9E-4B7D-BFC3-8CA1D49471B2}"/>
                  </a:ext>
                </a:extLst>
              </p:cNvPr>
              <p:cNvSpPr/>
              <p:nvPr/>
            </p:nvSpPr>
            <p:spPr bwMode="auto">
              <a:xfrm>
                <a:off x="4938713" y="2312988"/>
                <a:ext cx="206375" cy="166688"/>
              </a:xfrm>
              <a:custGeom>
                <a:avLst/>
                <a:gdLst>
                  <a:gd name="T0" fmla="*/ 4 w 70"/>
                  <a:gd name="T1" fmla="*/ 6 h 57"/>
                  <a:gd name="T2" fmla="*/ 1 w 70"/>
                  <a:gd name="T3" fmla="*/ 14 h 57"/>
                  <a:gd name="T4" fmla="*/ 10 w 70"/>
                  <a:gd name="T5" fmla="*/ 37 h 57"/>
                  <a:gd name="T6" fmla="*/ 32 w 70"/>
                  <a:gd name="T7" fmla="*/ 57 h 57"/>
                  <a:gd name="T8" fmla="*/ 66 w 70"/>
                  <a:gd name="T9" fmla="*/ 43 h 57"/>
                  <a:gd name="T10" fmla="*/ 39 w 70"/>
                  <a:gd name="T11" fmla="*/ 0 h 57"/>
                  <a:gd name="T12" fmla="*/ 23 w 70"/>
                  <a:gd name="T13" fmla="*/ 2 h 57"/>
                  <a:gd name="T14" fmla="*/ 17 w 70"/>
                  <a:gd name="T15" fmla="*/ 3 h 57"/>
                  <a:gd name="T16" fmla="*/ 8 w 70"/>
                  <a:gd name="T17" fmla="*/ 1 h 57"/>
                  <a:gd name="T18" fmla="*/ 4 w 70"/>
                  <a:gd name="T19" fmla="*/ 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57">
                    <a:moveTo>
                      <a:pt x="4" y="6"/>
                    </a:moveTo>
                    <a:cubicBezTo>
                      <a:pt x="2" y="8"/>
                      <a:pt x="1" y="11"/>
                      <a:pt x="1" y="14"/>
                    </a:cubicBezTo>
                    <a:cubicBezTo>
                      <a:pt x="0" y="22"/>
                      <a:pt x="3" y="31"/>
                      <a:pt x="10" y="3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5"/>
                      <a:pt x="70" y="45"/>
                      <a:pt x="66" y="43"/>
                    </a:cubicBezTo>
                    <a:cubicBezTo>
                      <a:pt x="65" y="43"/>
                      <a:pt x="41" y="7"/>
                      <a:pt x="39" y="0"/>
                    </a:cubicBezTo>
                    <a:cubicBezTo>
                      <a:pt x="35" y="6"/>
                      <a:pt x="31" y="5"/>
                      <a:pt x="23" y="2"/>
                    </a:cubicBezTo>
                    <a:cubicBezTo>
                      <a:pt x="21" y="1"/>
                      <a:pt x="19" y="2"/>
                      <a:pt x="17" y="3"/>
                    </a:cubicBezTo>
                    <a:cubicBezTo>
                      <a:pt x="13" y="3"/>
                      <a:pt x="10" y="4"/>
                      <a:pt x="8" y="1"/>
                    </a:cubicBezTo>
                    <a:cubicBezTo>
                      <a:pt x="4" y="6"/>
                      <a:pt x="4" y="6"/>
                      <a:pt x="4" y="6"/>
                    </a:cubicBezTo>
                  </a:path>
                </a:pathLst>
              </a:custGeom>
              <a:solidFill>
                <a:srgbClr val="F9C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ṥ1íḑé">
                <a:extLst>
                  <a:ext uri="{FF2B5EF4-FFF2-40B4-BE49-F238E27FC236}">
                    <a16:creationId xmlns:a16="http://schemas.microsoft.com/office/drawing/2014/main" id="{F004B1EC-0D0D-47C8-973F-72FF76036998}"/>
                  </a:ext>
                </a:extLst>
              </p:cNvPr>
              <p:cNvSpPr/>
              <p:nvPr/>
            </p:nvSpPr>
            <p:spPr bwMode="auto">
              <a:xfrm>
                <a:off x="5154613" y="2289176"/>
                <a:ext cx="55563" cy="28575"/>
              </a:xfrm>
              <a:custGeom>
                <a:avLst/>
                <a:gdLst>
                  <a:gd name="T0" fmla="*/ 19 w 19"/>
                  <a:gd name="T1" fmla="*/ 1 h 10"/>
                  <a:gd name="T2" fmla="*/ 2 w 19"/>
                  <a:gd name="T3" fmla="*/ 1 h 10"/>
                  <a:gd name="T4" fmla="*/ 11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6" y="4"/>
                      <a:pt x="11" y="5"/>
                      <a:pt x="2" y="1"/>
                    </a:cubicBezTo>
                    <a:cubicBezTo>
                      <a:pt x="0" y="0"/>
                      <a:pt x="11" y="10"/>
                      <a:pt x="11" y="10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9C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ŝḻiḑe">
                <a:extLst>
                  <a:ext uri="{FF2B5EF4-FFF2-40B4-BE49-F238E27FC236}">
                    <a16:creationId xmlns:a16="http://schemas.microsoft.com/office/drawing/2014/main" id="{16D8099A-41B1-42B2-AADB-7349A881DB04}"/>
                  </a:ext>
                </a:extLst>
              </p:cNvPr>
              <p:cNvSpPr/>
              <p:nvPr/>
            </p:nvSpPr>
            <p:spPr bwMode="auto">
              <a:xfrm>
                <a:off x="5075238" y="2206626"/>
                <a:ext cx="41275" cy="47625"/>
              </a:xfrm>
              <a:custGeom>
                <a:avLst/>
                <a:gdLst>
                  <a:gd name="T0" fmla="*/ 14 w 14"/>
                  <a:gd name="T1" fmla="*/ 16 h 16"/>
                  <a:gd name="T2" fmla="*/ 7 w 14"/>
                  <a:gd name="T3" fmla="*/ 0 h 16"/>
                  <a:gd name="T4" fmla="*/ 0 w 14"/>
                  <a:gd name="T5" fmla="*/ 9 h 16"/>
                  <a:gd name="T6" fmla="*/ 14 w 14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14" y="16"/>
                    </a:moveTo>
                    <a:cubicBezTo>
                      <a:pt x="8" y="10"/>
                      <a:pt x="6" y="2"/>
                      <a:pt x="7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5" y="9"/>
                      <a:pt x="14" y="16"/>
                    </a:cubicBezTo>
                    <a:close/>
                  </a:path>
                </a:pathLst>
              </a:custGeom>
              <a:solidFill>
                <a:srgbClr val="F9C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š1ïḑè">
                <a:extLst>
                  <a:ext uri="{FF2B5EF4-FFF2-40B4-BE49-F238E27FC236}">
                    <a16:creationId xmlns:a16="http://schemas.microsoft.com/office/drawing/2014/main" id="{F5E3FABF-F3E2-4B6A-BE46-4DB2BD4F9D7F}"/>
                  </a:ext>
                </a:extLst>
              </p:cNvPr>
              <p:cNvSpPr/>
              <p:nvPr/>
            </p:nvSpPr>
            <p:spPr bwMode="auto">
              <a:xfrm>
                <a:off x="5059363" y="2432051"/>
                <a:ext cx="41275" cy="20638"/>
              </a:xfrm>
              <a:custGeom>
                <a:avLst/>
                <a:gdLst>
                  <a:gd name="T0" fmla="*/ 9 w 14"/>
                  <a:gd name="T1" fmla="*/ 0 h 7"/>
                  <a:gd name="T2" fmla="*/ 5 w 14"/>
                  <a:gd name="T3" fmla="*/ 3 h 7"/>
                  <a:gd name="T4" fmla="*/ 0 w 14"/>
                  <a:gd name="T5" fmla="*/ 7 h 7"/>
                  <a:gd name="T6" fmla="*/ 2 w 14"/>
                  <a:gd name="T7" fmla="*/ 7 h 7"/>
                  <a:gd name="T8" fmla="*/ 4 w 14"/>
                  <a:gd name="T9" fmla="*/ 7 h 7"/>
                  <a:gd name="T10" fmla="*/ 9 w 14"/>
                  <a:gd name="T11" fmla="*/ 7 h 7"/>
                  <a:gd name="T12" fmla="*/ 14 w 14"/>
                  <a:gd name="T13" fmla="*/ 7 h 7"/>
                  <a:gd name="T14" fmla="*/ 13 w 14"/>
                  <a:gd name="T15" fmla="*/ 5 h 7"/>
                  <a:gd name="T16" fmla="*/ 9 w 14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9" y="0"/>
                    </a:moveTo>
                    <a:cubicBezTo>
                      <a:pt x="8" y="1"/>
                      <a:pt x="6" y="2"/>
                      <a:pt x="5" y="3"/>
                    </a:cubicBezTo>
                    <a:cubicBezTo>
                      <a:pt x="3" y="4"/>
                      <a:pt x="1" y="5"/>
                      <a:pt x="0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2" y="7"/>
                      <a:pt x="14" y="7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3"/>
                      <a:pt x="11" y="1"/>
                      <a:pt x="9" y="0"/>
                    </a:cubicBezTo>
                  </a:path>
                </a:pathLst>
              </a:custGeom>
              <a:solidFill>
                <a:srgbClr val="F9C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ḻïḓe">
                <a:extLst>
                  <a:ext uri="{FF2B5EF4-FFF2-40B4-BE49-F238E27FC236}">
                    <a16:creationId xmlns:a16="http://schemas.microsoft.com/office/drawing/2014/main" id="{B7DE7F5B-7F32-4F74-94D4-AF3D4BBC2145}"/>
                  </a:ext>
                </a:extLst>
              </p:cNvPr>
              <p:cNvSpPr/>
              <p:nvPr/>
            </p:nvSpPr>
            <p:spPr bwMode="auto">
              <a:xfrm>
                <a:off x="5038726" y="2273301"/>
                <a:ext cx="174625" cy="234950"/>
              </a:xfrm>
              <a:custGeom>
                <a:avLst/>
                <a:gdLst>
                  <a:gd name="T0" fmla="*/ 26 w 59"/>
                  <a:gd name="T1" fmla="*/ 2 h 80"/>
                  <a:gd name="T2" fmla="*/ 1 w 59"/>
                  <a:gd name="T3" fmla="*/ 28 h 80"/>
                  <a:gd name="T4" fmla="*/ 23 w 59"/>
                  <a:gd name="T5" fmla="*/ 59 h 80"/>
                  <a:gd name="T6" fmla="*/ 17 w 59"/>
                  <a:gd name="T7" fmla="*/ 58 h 80"/>
                  <a:gd name="T8" fmla="*/ 4 w 59"/>
                  <a:gd name="T9" fmla="*/ 62 h 80"/>
                  <a:gd name="T10" fmla="*/ 2 w 59"/>
                  <a:gd name="T11" fmla="*/ 65 h 80"/>
                  <a:gd name="T12" fmla="*/ 2 w 59"/>
                  <a:gd name="T13" fmla="*/ 69 h 80"/>
                  <a:gd name="T14" fmla="*/ 15 w 59"/>
                  <a:gd name="T15" fmla="*/ 75 h 80"/>
                  <a:gd name="T16" fmla="*/ 19 w 59"/>
                  <a:gd name="T17" fmla="*/ 77 h 80"/>
                  <a:gd name="T18" fmla="*/ 31 w 59"/>
                  <a:gd name="T19" fmla="*/ 74 h 80"/>
                  <a:gd name="T20" fmla="*/ 48 w 59"/>
                  <a:gd name="T21" fmla="*/ 49 h 80"/>
                  <a:gd name="T22" fmla="*/ 50 w 59"/>
                  <a:gd name="T23" fmla="*/ 15 h 80"/>
                  <a:gd name="T24" fmla="*/ 26 w 59"/>
                  <a:gd name="T25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0">
                    <a:moveTo>
                      <a:pt x="26" y="2"/>
                    </a:moveTo>
                    <a:cubicBezTo>
                      <a:pt x="12" y="5"/>
                      <a:pt x="0" y="15"/>
                      <a:pt x="1" y="28"/>
                    </a:cubicBezTo>
                    <a:cubicBezTo>
                      <a:pt x="3" y="47"/>
                      <a:pt x="23" y="59"/>
                      <a:pt x="23" y="59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2" y="58"/>
                      <a:pt x="7" y="59"/>
                      <a:pt x="4" y="62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1" y="66"/>
                      <a:pt x="1" y="68"/>
                      <a:pt x="2" y="69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23" y="80"/>
                      <a:pt x="29" y="78"/>
                      <a:pt x="31" y="74"/>
                    </a:cubicBezTo>
                    <a:cubicBezTo>
                      <a:pt x="31" y="74"/>
                      <a:pt x="47" y="49"/>
                      <a:pt x="48" y="49"/>
                    </a:cubicBezTo>
                    <a:cubicBezTo>
                      <a:pt x="59" y="31"/>
                      <a:pt x="52" y="18"/>
                      <a:pt x="50" y="15"/>
                    </a:cubicBezTo>
                    <a:cubicBezTo>
                      <a:pt x="50" y="15"/>
                      <a:pt x="39" y="0"/>
                      <a:pt x="26" y="2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śḷiďé">
                <a:extLst>
                  <a:ext uri="{FF2B5EF4-FFF2-40B4-BE49-F238E27FC236}">
                    <a16:creationId xmlns:a16="http://schemas.microsoft.com/office/drawing/2014/main" id="{41817D62-8163-4323-AC6B-2866BC4BD5AC}"/>
                  </a:ext>
                </a:extLst>
              </p:cNvPr>
              <p:cNvSpPr/>
              <p:nvPr/>
            </p:nvSpPr>
            <p:spPr bwMode="auto">
              <a:xfrm>
                <a:off x="5045076" y="2465388"/>
                <a:ext cx="44450" cy="28575"/>
              </a:xfrm>
              <a:custGeom>
                <a:avLst/>
                <a:gdLst>
                  <a:gd name="T0" fmla="*/ 15 w 15"/>
                  <a:gd name="T1" fmla="*/ 6 h 10"/>
                  <a:gd name="T2" fmla="*/ 6 w 15"/>
                  <a:gd name="T3" fmla="*/ 0 h 10"/>
                  <a:gd name="T4" fmla="*/ 0 w 15"/>
                  <a:gd name="T5" fmla="*/ 3 h 10"/>
                  <a:gd name="T6" fmla="*/ 0 w 15"/>
                  <a:gd name="T7" fmla="*/ 4 h 10"/>
                  <a:gd name="T8" fmla="*/ 12 w 15"/>
                  <a:gd name="T9" fmla="*/ 10 h 10"/>
                  <a:gd name="T10" fmla="*/ 15 w 15"/>
                  <a:gd name="T1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0">
                    <a:moveTo>
                      <a:pt x="15" y="6"/>
                    </a:moveTo>
                    <a:cubicBezTo>
                      <a:pt x="15" y="3"/>
                      <a:pt x="8" y="0"/>
                      <a:pt x="6" y="0"/>
                    </a:cubicBezTo>
                    <a:cubicBezTo>
                      <a:pt x="4" y="1"/>
                      <a:pt x="1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9"/>
                      <a:pt x="15" y="8"/>
                      <a:pt x="15" y="6"/>
                    </a:cubicBezTo>
                    <a:close/>
                  </a:path>
                </a:pathLst>
              </a:custGeom>
              <a:solidFill>
                <a:srgbClr val="FCD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Sḻïḍê">
                <a:extLst>
                  <a:ext uri="{FF2B5EF4-FFF2-40B4-BE49-F238E27FC236}">
                    <a16:creationId xmlns:a16="http://schemas.microsoft.com/office/drawing/2014/main" id="{146A4F13-EA1E-4BE1-8C9B-4269DACFF12E}"/>
                  </a:ext>
                </a:extLst>
              </p:cNvPr>
              <p:cNvSpPr/>
              <p:nvPr/>
            </p:nvSpPr>
            <p:spPr bwMode="auto">
              <a:xfrm>
                <a:off x="4068763" y="2309813"/>
                <a:ext cx="1096963" cy="1082675"/>
              </a:xfrm>
              <a:custGeom>
                <a:avLst/>
                <a:gdLst>
                  <a:gd name="T0" fmla="*/ 235 w 373"/>
                  <a:gd name="T1" fmla="*/ 363 h 369"/>
                  <a:gd name="T2" fmla="*/ 7 w 373"/>
                  <a:gd name="T3" fmla="*/ 144 h 369"/>
                  <a:gd name="T4" fmla="*/ 6 w 373"/>
                  <a:gd name="T5" fmla="*/ 120 h 369"/>
                  <a:gd name="T6" fmla="*/ 121 w 373"/>
                  <a:gd name="T7" fmla="*/ 0 h 369"/>
                  <a:gd name="T8" fmla="*/ 373 w 373"/>
                  <a:gd name="T9" fmla="*/ 243 h 369"/>
                  <a:gd name="T10" fmla="*/ 259 w 373"/>
                  <a:gd name="T11" fmla="*/ 362 h 369"/>
                  <a:gd name="T12" fmla="*/ 235 w 373"/>
                  <a:gd name="T13" fmla="*/ 36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3" h="369">
                    <a:moveTo>
                      <a:pt x="235" y="363"/>
                    </a:moveTo>
                    <a:cubicBezTo>
                      <a:pt x="7" y="144"/>
                      <a:pt x="7" y="144"/>
                      <a:pt x="7" y="144"/>
                    </a:cubicBezTo>
                    <a:cubicBezTo>
                      <a:pt x="0" y="137"/>
                      <a:pt x="0" y="126"/>
                      <a:pt x="6" y="12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259" y="362"/>
                      <a:pt x="259" y="362"/>
                      <a:pt x="259" y="362"/>
                    </a:cubicBezTo>
                    <a:cubicBezTo>
                      <a:pt x="252" y="369"/>
                      <a:pt x="241" y="369"/>
                      <a:pt x="235" y="363"/>
                    </a:cubicBezTo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ṥḷïḋé">
                <a:extLst>
                  <a:ext uri="{FF2B5EF4-FFF2-40B4-BE49-F238E27FC236}">
                    <a16:creationId xmlns:a16="http://schemas.microsoft.com/office/drawing/2014/main" id="{E772CECC-24BA-490C-9C10-49F197B46C1F}"/>
                  </a:ext>
                </a:extLst>
              </p:cNvPr>
              <p:cNvSpPr/>
              <p:nvPr/>
            </p:nvSpPr>
            <p:spPr bwMode="auto">
              <a:xfrm>
                <a:off x="4760913" y="3368676"/>
                <a:ext cx="73025" cy="17463"/>
              </a:xfrm>
              <a:custGeom>
                <a:avLst/>
                <a:gdLst>
                  <a:gd name="T0" fmla="*/ 11 w 25"/>
                  <a:gd name="T1" fmla="*/ 6 h 6"/>
                  <a:gd name="T2" fmla="*/ 11 w 25"/>
                  <a:gd name="T3" fmla="*/ 6 h 6"/>
                  <a:gd name="T4" fmla="*/ 11 w 25"/>
                  <a:gd name="T5" fmla="*/ 6 h 6"/>
                  <a:gd name="T6" fmla="*/ 11 w 25"/>
                  <a:gd name="T7" fmla="*/ 6 h 6"/>
                  <a:gd name="T8" fmla="*/ 0 w 25"/>
                  <a:gd name="T9" fmla="*/ 2 h 6"/>
                  <a:gd name="T10" fmla="*/ 0 w 25"/>
                  <a:gd name="T11" fmla="*/ 2 h 6"/>
                  <a:gd name="T12" fmla="*/ 0 w 25"/>
                  <a:gd name="T13" fmla="*/ 2 h 6"/>
                  <a:gd name="T14" fmla="*/ 24 w 25"/>
                  <a:gd name="T15" fmla="*/ 1 h 6"/>
                  <a:gd name="T16" fmla="*/ 12 w 25"/>
                  <a:gd name="T17" fmla="*/ 6 h 6"/>
                  <a:gd name="T18" fmla="*/ 24 w 25"/>
                  <a:gd name="T19" fmla="*/ 1 h 6"/>
                  <a:gd name="T20" fmla="*/ 25 w 25"/>
                  <a:gd name="T21" fmla="*/ 0 h 6"/>
                  <a:gd name="T22" fmla="*/ 24 w 25"/>
                  <a:gd name="T23" fmla="*/ 1 h 6"/>
                  <a:gd name="T24" fmla="*/ 25 w 2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6">
                    <a:moveTo>
                      <a:pt x="11" y="6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24" y="1"/>
                    </a:moveTo>
                    <a:cubicBezTo>
                      <a:pt x="20" y="5"/>
                      <a:pt x="16" y="6"/>
                      <a:pt x="12" y="6"/>
                    </a:cubicBezTo>
                    <a:cubicBezTo>
                      <a:pt x="16" y="6"/>
                      <a:pt x="20" y="5"/>
                      <a:pt x="24" y="1"/>
                    </a:cubicBezTo>
                    <a:moveTo>
                      <a:pt x="25" y="0"/>
                    </a:move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Sḷîḑè">
                <a:extLst>
                  <a:ext uri="{FF2B5EF4-FFF2-40B4-BE49-F238E27FC236}">
                    <a16:creationId xmlns:a16="http://schemas.microsoft.com/office/drawing/2014/main" id="{42682EBF-1CAA-48AA-9578-701809CEBEBF}"/>
                  </a:ext>
                </a:extLst>
              </p:cNvPr>
              <p:cNvSpPr/>
              <p:nvPr/>
            </p:nvSpPr>
            <p:spPr bwMode="auto">
              <a:xfrm>
                <a:off x="4075113" y="2659063"/>
                <a:ext cx="758825" cy="727075"/>
              </a:xfrm>
              <a:custGeom>
                <a:avLst/>
                <a:gdLst>
                  <a:gd name="T0" fmla="*/ 5 w 258"/>
                  <a:gd name="T1" fmla="*/ 0 h 248"/>
                  <a:gd name="T2" fmla="*/ 4 w 258"/>
                  <a:gd name="T3" fmla="*/ 1 h 248"/>
                  <a:gd name="T4" fmla="*/ 0 w 258"/>
                  <a:gd name="T5" fmla="*/ 12 h 248"/>
                  <a:gd name="T6" fmla="*/ 5 w 258"/>
                  <a:gd name="T7" fmla="*/ 25 h 248"/>
                  <a:gd name="T8" fmla="*/ 233 w 258"/>
                  <a:gd name="T9" fmla="*/ 244 h 248"/>
                  <a:gd name="T10" fmla="*/ 233 w 258"/>
                  <a:gd name="T11" fmla="*/ 244 h 248"/>
                  <a:gd name="T12" fmla="*/ 233 w 258"/>
                  <a:gd name="T13" fmla="*/ 244 h 248"/>
                  <a:gd name="T14" fmla="*/ 244 w 258"/>
                  <a:gd name="T15" fmla="*/ 248 h 248"/>
                  <a:gd name="T16" fmla="*/ 244 w 258"/>
                  <a:gd name="T17" fmla="*/ 248 h 248"/>
                  <a:gd name="T18" fmla="*/ 245 w 258"/>
                  <a:gd name="T19" fmla="*/ 248 h 248"/>
                  <a:gd name="T20" fmla="*/ 257 w 258"/>
                  <a:gd name="T21" fmla="*/ 243 h 248"/>
                  <a:gd name="T22" fmla="*/ 257 w 258"/>
                  <a:gd name="T23" fmla="*/ 243 h 248"/>
                  <a:gd name="T24" fmla="*/ 257 w 258"/>
                  <a:gd name="T25" fmla="*/ 243 h 248"/>
                  <a:gd name="T26" fmla="*/ 258 w 258"/>
                  <a:gd name="T27" fmla="*/ 242 h 248"/>
                  <a:gd name="T28" fmla="*/ 5 w 258"/>
                  <a:gd name="T2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8">
                    <a:moveTo>
                      <a:pt x="5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1" y="4"/>
                      <a:pt x="0" y="8"/>
                      <a:pt x="0" y="12"/>
                    </a:cubicBezTo>
                    <a:cubicBezTo>
                      <a:pt x="0" y="17"/>
                      <a:pt x="1" y="21"/>
                      <a:pt x="5" y="25"/>
                    </a:cubicBezTo>
                    <a:cubicBezTo>
                      <a:pt x="233" y="244"/>
                      <a:pt x="233" y="244"/>
                      <a:pt x="233" y="244"/>
                    </a:cubicBezTo>
                    <a:cubicBezTo>
                      <a:pt x="233" y="244"/>
                      <a:pt x="233" y="244"/>
                      <a:pt x="233" y="244"/>
                    </a:cubicBezTo>
                    <a:cubicBezTo>
                      <a:pt x="233" y="244"/>
                      <a:pt x="233" y="244"/>
                      <a:pt x="233" y="244"/>
                    </a:cubicBezTo>
                    <a:cubicBezTo>
                      <a:pt x="236" y="247"/>
                      <a:pt x="240" y="248"/>
                      <a:pt x="244" y="248"/>
                    </a:cubicBezTo>
                    <a:cubicBezTo>
                      <a:pt x="244" y="248"/>
                      <a:pt x="244" y="248"/>
                      <a:pt x="244" y="248"/>
                    </a:cubicBezTo>
                    <a:cubicBezTo>
                      <a:pt x="244" y="248"/>
                      <a:pt x="245" y="248"/>
                      <a:pt x="245" y="248"/>
                    </a:cubicBezTo>
                    <a:cubicBezTo>
                      <a:pt x="249" y="248"/>
                      <a:pt x="253" y="247"/>
                      <a:pt x="257" y="243"/>
                    </a:cubicBezTo>
                    <a:cubicBezTo>
                      <a:pt x="257" y="243"/>
                      <a:pt x="257" y="243"/>
                      <a:pt x="257" y="243"/>
                    </a:cubicBezTo>
                    <a:cubicBezTo>
                      <a:pt x="257" y="243"/>
                      <a:pt x="257" y="243"/>
                      <a:pt x="257" y="243"/>
                    </a:cubicBezTo>
                    <a:cubicBezTo>
                      <a:pt x="258" y="242"/>
                      <a:pt x="258" y="242"/>
                      <a:pt x="258" y="24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$ļíde">
                <a:extLst>
                  <a:ext uri="{FF2B5EF4-FFF2-40B4-BE49-F238E27FC236}">
                    <a16:creationId xmlns:a16="http://schemas.microsoft.com/office/drawing/2014/main" id="{E11344AA-5870-451F-B695-273726DCDFEF}"/>
                  </a:ext>
                </a:extLst>
              </p:cNvPr>
              <p:cNvSpPr/>
              <p:nvPr/>
            </p:nvSpPr>
            <p:spPr bwMode="auto">
              <a:xfrm>
                <a:off x="4365626" y="2355851"/>
                <a:ext cx="15875" cy="15875"/>
              </a:xfrm>
              <a:custGeom>
                <a:avLst/>
                <a:gdLst>
                  <a:gd name="T0" fmla="*/ 10 w 10"/>
                  <a:gd name="T1" fmla="*/ 0 h 10"/>
                  <a:gd name="T2" fmla="*/ 0 w 10"/>
                  <a:gd name="T3" fmla="*/ 10 h 10"/>
                  <a:gd name="T4" fmla="*/ 0 w 10"/>
                  <a:gd name="T5" fmla="*/ 10 h 10"/>
                  <a:gd name="T6" fmla="*/ 10 w 10"/>
                  <a:gd name="T7" fmla="*/ 0 h 10"/>
                  <a:gd name="T8" fmla="*/ 10 w 1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0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sḷïḋè">
                <a:extLst>
                  <a:ext uri="{FF2B5EF4-FFF2-40B4-BE49-F238E27FC236}">
                    <a16:creationId xmlns:a16="http://schemas.microsoft.com/office/drawing/2014/main" id="{F25EBA53-8980-4063-B63B-C98AD094F22B}"/>
                  </a:ext>
                </a:extLst>
              </p:cNvPr>
              <p:cNvSpPr/>
              <p:nvPr/>
            </p:nvSpPr>
            <p:spPr bwMode="auto">
              <a:xfrm>
                <a:off x="4365626" y="2355851"/>
                <a:ext cx="15875" cy="15875"/>
              </a:xfrm>
              <a:custGeom>
                <a:avLst/>
                <a:gdLst>
                  <a:gd name="T0" fmla="*/ 10 w 10"/>
                  <a:gd name="T1" fmla="*/ 0 h 10"/>
                  <a:gd name="T2" fmla="*/ 0 w 10"/>
                  <a:gd name="T3" fmla="*/ 10 h 10"/>
                  <a:gd name="T4" fmla="*/ 0 w 10"/>
                  <a:gd name="T5" fmla="*/ 10 h 10"/>
                  <a:gd name="T6" fmla="*/ 10 w 10"/>
                  <a:gd name="T7" fmla="*/ 0 h 10"/>
                  <a:gd name="T8" fmla="*/ 10 w 1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0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ṡḷíḑé">
                <a:extLst>
                  <a:ext uri="{FF2B5EF4-FFF2-40B4-BE49-F238E27FC236}">
                    <a16:creationId xmlns:a16="http://schemas.microsoft.com/office/drawing/2014/main" id="{1CF57CA5-1270-4C91-839B-34DEC90DE88A}"/>
                  </a:ext>
                </a:extLst>
              </p:cNvPr>
              <p:cNvSpPr/>
              <p:nvPr/>
            </p:nvSpPr>
            <p:spPr bwMode="auto">
              <a:xfrm>
                <a:off x="4313238" y="2355851"/>
                <a:ext cx="808038" cy="763588"/>
              </a:xfrm>
              <a:custGeom>
                <a:avLst/>
                <a:gdLst>
                  <a:gd name="T0" fmla="*/ 147 w 275"/>
                  <a:gd name="T1" fmla="*/ 231 h 260"/>
                  <a:gd name="T2" fmla="*/ 142 w 275"/>
                  <a:gd name="T3" fmla="*/ 236 h 260"/>
                  <a:gd name="T4" fmla="*/ 216 w 275"/>
                  <a:gd name="T5" fmla="*/ 260 h 260"/>
                  <a:gd name="T6" fmla="*/ 270 w 275"/>
                  <a:gd name="T7" fmla="*/ 248 h 260"/>
                  <a:gd name="T8" fmla="*/ 275 w 275"/>
                  <a:gd name="T9" fmla="*/ 243 h 260"/>
                  <a:gd name="T10" fmla="*/ 221 w 275"/>
                  <a:gd name="T11" fmla="*/ 255 h 260"/>
                  <a:gd name="T12" fmla="*/ 147 w 275"/>
                  <a:gd name="T13" fmla="*/ 231 h 260"/>
                  <a:gd name="T14" fmla="*/ 60 w 275"/>
                  <a:gd name="T15" fmla="*/ 149 h 260"/>
                  <a:gd name="T16" fmla="*/ 60 w 275"/>
                  <a:gd name="T17" fmla="*/ 149 h 260"/>
                  <a:gd name="T18" fmla="*/ 55 w 275"/>
                  <a:gd name="T19" fmla="*/ 154 h 260"/>
                  <a:gd name="T20" fmla="*/ 120 w 275"/>
                  <a:gd name="T21" fmla="*/ 217 h 260"/>
                  <a:gd name="T22" fmla="*/ 122 w 275"/>
                  <a:gd name="T23" fmla="*/ 214 h 260"/>
                  <a:gd name="T24" fmla="*/ 125 w 275"/>
                  <a:gd name="T25" fmla="*/ 212 h 260"/>
                  <a:gd name="T26" fmla="*/ 60 w 275"/>
                  <a:gd name="T27" fmla="*/ 149 h 260"/>
                  <a:gd name="T28" fmla="*/ 23 w 275"/>
                  <a:gd name="T29" fmla="*/ 0 h 260"/>
                  <a:gd name="T30" fmla="*/ 18 w 275"/>
                  <a:gd name="T31" fmla="*/ 5 h 260"/>
                  <a:gd name="T32" fmla="*/ 34 w 275"/>
                  <a:gd name="T33" fmla="*/ 133 h 260"/>
                  <a:gd name="T34" fmla="*/ 37 w 275"/>
                  <a:gd name="T35" fmla="*/ 130 h 260"/>
                  <a:gd name="T36" fmla="*/ 39 w 275"/>
                  <a:gd name="T37" fmla="*/ 128 h 260"/>
                  <a:gd name="T38" fmla="*/ 23 w 275"/>
                  <a:gd name="T3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5" h="260">
                    <a:moveTo>
                      <a:pt x="147" y="231"/>
                    </a:moveTo>
                    <a:cubicBezTo>
                      <a:pt x="142" y="236"/>
                      <a:pt x="142" y="236"/>
                      <a:pt x="142" y="236"/>
                    </a:cubicBezTo>
                    <a:cubicBezTo>
                      <a:pt x="164" y="252"/>
                      <a:pt x="190" y="260"/>
                      <a:pt x="216" y="260"/>
                    </a:cubicBezTo>
                    <a:cubicBezTo>
                      <a:pt x="235" y="260"/>
                      <a:pt x="253" y="256"/>
                      <a:pt x="270" y="248"/>
                    </a:cubicBezTo>
                    <a:cubicBezTo>
                      <a:pt x="275" y="243"/>
                      <a:pt x="275" y="243"/>
                      <a:pt x="275" y="243"/>
                    </a:cubicBezTo>
                    <a:cubicBezTo>
                      <a:pt x="258" y="251"/>
                      <a:pt x="239" y="255"/>
                      <a:pt x="221" y="255"/>
                    </a:cubicBezTo>
                    <a:cubicBezTo>
                      <a:pt x="195" y="255"/>
                      <a:pt x="169" y="247"/>
                      <a:pt x="147" y="231"/>
                    </a:cubicBezTo>
                    <a:moveTo>
                      <a:pt x="60" y="149"/>
                    </a:moveTo>
                    <a:cubicBezTo>
                      <a:pt x="60" y="149"/>
                      <a:pt x="60" y="149"/>
                      <a:pt x="60" y="149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120" y="217"/>
                      <a:pt x="120" y="217"/>
                      <a:pt x="120" y="217"/>
                    </a:cubicBezTo>
                    <a:cubicBezTo>
                      <a:pt x="122" y="214"/>
                      <a:pt x="122" y="214"/>
                      <a:pt x="122" y="214"/>
                    </a:cubicBezTo>
                    <a:cubicBezTo>
                      <a:pt x="125" y="212"/>
                      <a:pt x="125" y="212"/>
                      <a:pt x="125" y="212"/>
                    </a:cubicBezTo>
                    <a:cubicBezTo>
                      <a:pt x="60" y="149"/>
                      <a:pt x="60" y="149"/>
                      <a:pt x="60" y="149"/>
                    </a:cubicBezTo>
                    <a:moveTo>
                      <a:pt x="23" y="0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0" y="47"/>
                      <a:pt x="6" y="96"/>
                      <a:pt x="34" y="133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9" y="128"/>
                      <a:pt x="39" y="128"/>
                      <a:pt x="39" y="128"/>
                    </a:cubicBezTo>
                    <a:cubicBezTo>
                      <a:pt x="11" y="91"/>
                      <a:pt x="5" y="42"/>
                      <a:pt x="23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ṡľide">
                <a:extLst>
                  <a:ext uri="{FF2B5EF4-FFF2-40B4-BE49-F238E27FC236}">
                    <a16:creationId xmlns:a16="http://schemas.microsoft.com/office/drawing/2014/main" id="{3DF80B9C-C98F-40EF-BF1E-46D4567FB4A1}"/>
                  </a:ext>
                </a:extLst>
              </p:cNvPr>
              <p:cNvSpPr/>
              <p:nvPr/>
            </p:nvSpPr>
            <p:spPr bwMode="auto">
              <a:xfrm>
                <a:off x="4310063" y="2174876"/>
                <a:ext cx="987425" cy="968375"/>
              </a:xfrm>
              <a:custGeom>
                <a:avLst/>
                <a:gdLst>
                  <a:gd name="T0" fmla="*/ 134 w 336"/>
                  <a:gd name="T1" fmla="*/ 282 h 330"/>
                  <a:gd name="T2" fmla="*/ 52 w 336"/>
                  <a:gd name="T3" fmla="*/ 203 h 330"/>
                  <a:gd name="T4" fmla="*/ 49 w 336"/>
                  <a:gd name="T5" fmla="*/ 24 h 330"/>
                  <a:gd name="T6" fmla="*/ 67 w 336"/>
                  <a:gd name="T7" fmla="*/ 5 h 330"/>
                  <a:gd name="T8" fmla="*/ 84 w 336"/>
                  <a:gd name="T9" fmla="*/ 5 h 330"/>
                  <a:gd name="T10" fmla="*/ 331 w 336"/>
                  <a:gd name="T11" fmla="*/ 242 h 330"/>
                  <a:gd name="T12" fmla="*/ 331 w 336"/>
                  <a:gd name="T13" fmla="*/ 259 h 330"/>
                  <a:gd name="T14" fmla="*/ 313 w 336"/>
                  <a:gd name="T15" fmla="*/ 278 h 330"/>
                  <a:gd name="T16" fmla="*/ 134 w 336"/>
                  <a:gd name="T17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6" h="330">
                    <a:moveTo>
                      <a:pt x="134" y="282"/>
                    </a:moveTo>
                    <a:cubicBezTo>
                      <a:pt x="52" y="203"/>
                      <a:pt x="52" y="203"/>
                      <a:pt x="52" y="203"/>
                    </a:cubicBezTo>
                    <a:cubicBezTo>
                      <a:pt x="2" y="155"/>
                      <a:pt x="0" y="75"/>
                      <a:pt x="49" y="2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72" y="1"/>
                      <a:pt x="79" y="0"/>
                      <a:pt x="84" y="5"/>
                    </a:cubicBezTo>
                    <a:cubicBezTo>
                      <a:pt x="331" y="242"/>
                      <a:pt x="331" y="242"/>
                      <a:pt x="331" y="242"/>
                    </a:cubicBezTo>
                    <a:cubicBezTo>
                      <a:pt x="336" y="247"/>
                      <a:pt x="336" y="254"/>
                      <a:pt x="331" y="259"/>
                    </a:cubicBezTo>
                    <a:cubicBezTo>
                      <a:pt x="313" y="278"/>
                      <a:pt x="313" y="278"/>
                      <a:pt x="313" y="278"/>
                    </a:cubicBezTo>
                    <a:cubicBezTo>
                      <a:pt x="265" y="328"/>
                      <a:pt x="185" y="330"/>
                      <a:pt x="134" y="282"/>
                    </a:cubicBezTo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śḷiḋé">
                <a:extLst>
                  <a:ext uri="{FF2B5EF4-FFF2-40B4-BE49-F238E27FC236}">
                    <a16:creationId xmlns:a16="http://schemas.microsoft.com/office/drawing/2014/main" id="{381F8925-FAF1-4A59-9C35-918794B48529}"/>
                  </a:ext>
                </a:extLst>
              </p:cNvPr>
              <p:cNvSpPr/>
              <p:nvPr/>
            </p:nvSpPr>
            <p:spPr bwMode="auto">
              <a:xfrm>
                <a:off x="4513263" y="2176463"/>
                <a:ext cx="784225" cy="752475"/>
              </a:xfrm>
              <a:custGeom>
                <a:avLst/>
                <a:gdLst>
                  <a:gd name="T0" fmla="*/ 264 w 267"/>
                  <a:gd name="T1" fmla="*/ 256 h 256"/>
                  <a:gd name="T2" fmla="*/ 262 w 267"/>
                  <a:gd name="T3" fmla="*/ 241 h 256"/>
                  <a:gd name="T4" fmla="*/ 15 w 267"/>
                  <a:gd name="T5" fmla="*/ 4 h 256"/>
                  <a:gd name="T6" fmla="*/ 0 w 267"/>
                  <a:gd name="T7" fmla="*/ 3 h 256"/>
                  <a:gd name="T8" fmla="*/ 264 w 267"/>
                  <a:gd name="T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256">
                    <a:moveTo>
                      <a:pt x="264" y="256"/>
                    </a:moveTo>
                    <a:cubicBezTo>
                      <a:pt x="267" y="252"/>
                      <a:pt x="266" y="245"/>
                      <a:pt x="262" y="24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0"/>
                      <a:pt x="4" y="0"/>
                      <a:pt x="0" y="3"/>
                    </a:cubicBezTo>
                    <a:lnTo>
                      <a:pt x="264" y="256"/>
                    </a:lnTo>
                    <a:close/>
                  </a:path>
                </a:pathLst>
              </a:custGeom>
              <a:solidFill>
                <a:srgbClr val="50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ṡḷiḑê">
                <a:extLst>
                  <a:ext uri="{FF2B5EF4-FFF2-40B4-BE49-F238E27FC236}">
                    <a16:creationId xmlns:a16="http://schemas.microsoft.com/office/drawing/2014/main" id="{56A3A2F5-4319-4EDC-B56A-361F0438F3D8}"/>
                  </a:ext>
                </a:extLst>
              </p:cNvPr>
              <p:cNvSpPr/>
              <p:nvPr/>
            </p:nvSpPr>
            <p:spPr bwMode="auto">
              <a:xfrm>
                <a:off x="4827588" y="2338388"/>
                <a:ext cx="109538" cy="111125"/>
              </a:xfrm>
              <a:custGeom>
                <a:avLst/>
                <a:gdLst>
                  <a:gd name="T0" fmla="*/ 36 w 37"/>
                  <a:gd name="T1" fmla="*/ 1 h 38"/>
                  <a:gd name="T2" fmla="*/ 30 w 37"/>
                  <a:gd name="T3" fmla="*/ 1 h 38"/>
                  <a:gd name="T4" fmla="*/ 2 w 37"/>
                  <a:gd name="T5" fmla="*/ 31 h 38"/>
                  <a:gd name="T6" fmla="*/ 2 w 37"/>
                  <a:gd name="T7" fmla="*/ 36 h 38"/>
                  <a:gd name="T8" fmla="*/ 7 w 37"/>
                  <a:gd name="T9" fmla="*/ 36 h 38"/>
                  <a:gd name="T10" fmla="*/ 36 w 37"/>
                  <a:gd name="T11" fmla="*/ 6 h 38"/>
                  <a:gd name="T12" fmla="*/ 36 w 37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38">
                    <a:moveTo>
                      <a:pt x="36" y="1"/>
                    </a:moveTo>
                    <a:cubicBezTo>
                      <a:pt x="34" y="0"/>
                      <a:pt x="32" y="0"/>
                      <a:pt x="30" y="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33"/>
                      <a:pt x="1" y="35"/>
                      <a:pt x="2" y="36"/>
                    </a:cubicBezTo>
                    <a:cubicBezTo>
                      <a:pt x="3" y="38"/>
                      <a:pt x="6" y="38"/>
                      <a:pt x="7" y="3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7" y="5"/>
                      <a:pt x="37" y="3"/>
                      <a:pt x="36" y="1"/>
                    </a:cubicBezTo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S1ïḓè">
                <a:extLst>
                  <a:ext uri="{FF2B5EF4-FFF2-40B4-BE49-F238E27FC236}">
                    <a16:creationId xmlns:a16="http://schemas.microsoft.com/office/drawing/2014/main" id="{8EC8CC30-CD7C-49A1-85F9-EB5307BD9CAD}"/>
                  </a:ext>
                </a:extLst>
              </p:cNvPr>
              <p:cNvSpPr/>
              <p:nvPr/>
            </p:nvSpPr>
            <p:spPr bwMode="auto">
              <a:xfrm>
                <a:off x="4895851" y="2338388"/>
                <a:ext cx="41275" cy="41275"/>
              </a:xfrm>
              <a:custGeom>
                <a:avLst/>
                <a:gdLst>
                  <a:gd name="T0" fmla="*/ 13 w 14"/>
                  <a:gd name="T1" fmla="*/ 6 h 14"/>
                  <a:gd name="T2" fmla="*/ 6 w 14"/>
                  <a:gd name="T3" fmla="*/ 14 h 14"/>
                  <a:gd name="T4" fmla="*/ 6 w 14"/>
                  <a:gd name="T5" fmla="*/ 14 h 14"/>
                  <a:gd name="T6" fmla="*/ 13 w 14"/>
                  <a:gd name="T7" fmla="*/ 6 h 14"/>
                  <a:gd name="T8" fmla="*/ 10 w 14"/>
                  <a:gd name="T9" fmla="*/ 0 h 14"/>
                  <a:gd name="T10" fmla="*/ 7 w 14"/>
                  <a:gd name="T11" fmla="*/ 1 h 14"/>
                  <a:gd name="T12" fmla="*/ 0 w 14"/>
                  <a:gd name="T13" fmla="*/ 10 h 14"/>
                  <a:gd name="T14" fmla="*/ 0 w 14"/>
                  <a:gd name="T15" fmla="*/ 10 h 14"/>
                  <a:gd name="T16" fmla="*/ 7 w 14"/>
                  <a:gd name="T17" fmla="*/ 1 h 14"/>
                  <a:gd name="T18" fmla="*/ 10 w 14"/>
                  <a:gd name="T19" fmla="*/ 0 h 14"/>
                  <a:gd name="T20" fmla="*/ 13 w 14"/>
                  <a:gd name="T21" fmla="*/ 1 h 14"/>
                  <a:gd name="T22" fmla="*/ 14 w 14"/>
                  <a:gd name="T23" fmla="*/ 4 h 14"/>
                  <a:gd name="T24" fmla="*/ 13 w 14"/>
                  <a:gd name="T25" fmla="*/ 1 h 14"/>
                  <a:gd name="T26" fmla="*/ 10 w 14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4">
                    <a:moveTo>
                      <a:pt x="13" y="6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13" y="6"/>
                      <a:pt x="13" y="6"/>
                      <a:pt x="13" y="6"/>
                    </a:cubicBezTo>
                    <a:moveTo>
                      <a:pt x="10" y="0"/>
                    </a:moveTo>
                    <a:cubicBezTo>
                      <a:pt x="9" y="0"/>
                      <a:pt x="8" y="1"/>
                      <a:pt x="7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4" y="3"/>
                      <a:pt x="13" y="2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ŝľíḓê">
                <a:extLst>
                  <a:ext uri="{FF2B5EF4-FFF2-40B4-BE49-F238E27FC236}">
                    <a16:creationId xmlns:a16="http://schemas.microsoft.com/office/drawing/2014/main" id="{9B1D6DE8-264D-41E0-894A-34EC8924CA0D}"/>
                  </a:ext>
                </a:extLst>
              </p:cNvPr>
              <p:cNvSpPr/>
              <p:nvPr/>
            </p:nvSpPr>
            <p:spPr bwMode="auto">
              <a:xfrm>
                <a:off x="4895851" y="2338388"/>
                <a:ext cx="41275" cy="41275"/>
              </a:xfrm>
              <a:custGeom>
                <a:avLst/>
                <a:gdLst>
                  <a:gd name="T0" fmla="*/ 10 w 14"/>
                  <a:gd name="T1" fmla="*/ 0 h 14"/>
                  <a:gd name="T2" fmla="*/ 7 w 14"/>
                  <a:gd name="T3" fmla="*/ 1 h 14"/>
                  <a:gd name="T4" fmla="*/ 0 w 14"/>
                  <a:gd name="T5" fmla="*/ 10 h 14"/>
                  <a:gd name="T6" fmla="*/ 0 w 14"/>
                  <a:gd name="T7" fmla="*/ 10 h 14"/>
                  <a:gd name="T8" fmla="*/ 6 w 14"/>
                  <a:gd name="T9" fmla="*/ 14 h 14"/>
                  <a:gd name="T10" fmla="*/ 13 w 14"/>
                  <a:gd name="T11" fmla="*/ 6 h 14"/>
                  <a:gd name="T12" fmla="*/ 14 w 14"/>
                  <a:gd name="T13" fmla="*/ 4 h 14"/>
                  <a:gd name="T14" fmla="*/ 13 w 14"/>
                  <a:gd name="T15" fmla="*/ 1 h 14"/>
                  <a:gd name="T16" fmla="*/ 10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10" y="0"/>
                    </a:moveTo>
                    <a:cubicBezTo>
                      <a:pt x="9" y="0"/>
                      <a:pt x="8" y="1"/>
                      <a:pt x="7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1"/>
                      <a:pt x="4" y="12"/>
                      <a:pt x="6" y="1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4" y="5"/>
                      <a:pt x="14" y="4"/>
                    </a:cubicBezTo>
                    <a:cubicBezTo>
                      <a:pt x="14" y="3"/>
                      <a:pt x="13" y="2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ṩļiḍe">
                <a:extLst>
                  <a:ext uri="{FF2B5EF4-FFF2-40B4-BE49-F238E27FC236}">
                    <a16:creationId xmlns:a16="http://schemas.microsoft.com/office/drawing/2014/main" id="{32D7646D-1DAB-4F2C-B45F-B7A415DB1AC0}"/>
                  </a:ext>
                </a:extLst>
              </p:cNvPr>
              <p:cNvSpPr/>
              <p:nvPr/>
            </p:nvSpPr>
            <p:spPr bwMode="auto">
              <a:xfrm>
                <a:off x="4741863" y="2341563"/>
                <a:ext cx="138113" cy="134938"/>
              </a:xfrm>
              <a:custGeom>
                <a:avLst/>
                <a:gdLst>
                  <a:gd name="T0" fmla="*/ 45 w 47"/>
                  <a:gd name="T1" fmla="*/ 37 h 46"/>
                  <a:gd name="T2" fmla="*/ 9 w 47"/>
                  <a:gd name="T3" fmla="*/ 2 h 46"/>
                  <a:gd name="T4" fmla="*/ 2 w 47"/>
                  <a:gd name="T5" fmla="*/ 3 h 46"/>
                  <a:gd name="T6" fmla="*/ 2 w 47"/>
                  <a:gd name="T7" fmla="*/ 10 h 46"/>
                  <a:gd name="T8" fmla="*/ 37 w 47"/>
                  <a:gd name="T9" fmla="*/ 44 h 46"/>
                  <a:gd name="T10" fmla="*/ 45 w 47"/>
                  <a:gd name="T11" fmla="*/ 44 h 46"/>
                  <a:gd name="T12" fmla="*/ 45 w 47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6">
                    <a:moveTo>
                      <a:pt x="45" y="37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7" y="0"/>
                      <a:pt x="4" y="0"/>
                      <a:pt x="2" y="3"/>
                    </a:cubicBezTo>
                    <a:cubicBezTo>
                      <a:pt x="0" y="5"/>
                      <a:pt x="0" y="8"/>
                      <a:pt x="2" y="10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9" y="46"/>
                      <a:pt x="43" y="46"/>
                      <a:pt x="45" y="44"/>
                    </a:cubicBezTo>
                    <a:cubicBezTo>
                      <a:pt x="47" y="42"/>
                      <a:pt x="47" y="39"/>
                      <a:pt x="45" y="37"/>
                    </a:cubicBezTo>
                    <a:close/>
                  </a:path>
                </a:pathLst>
              </a:custGeom>
              <a:solidFill>
                <a:srgbClr val="6464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ś1íďé">
                <a:extLst>
                  <a:ext uri="{FF2B5EF4-FFF2-40B4-BE49-F238E27FC236}">
                    <a16:creationId xmlns:a16="http://schemas.microsoft.com/office/drawing/2014/main" id="{26ECA6B5-45B8-49AF-BA0F-C00C911F49E2}"/>
                  </a:ext>
                </a:extLst>
              </p:cNvPr>
              <p:cNvSpPr/>
              <p:nvPr/>
            </p:nvSpPr>
            <p:spPr bwMode="auto">
              <a:xfrm>
                <a:off x="5010151" y="2511426"/>
                <a:ext cx="107950" cy="111125"/>
              </a:xfrm>
              <a:custGeom>
                <a:avLst/>
                <a:gdLst>
                  <a:gd name="T0" fmla="*/ 35 w 37"/>
                  <a:gd name="T1" fmla="*/ 1 h 38"/>
                  <a:gd name="T2" fmla="*/ 35 w 37"/>
                  <a:gd name="T3" fmla="*/ 6 h 38"/>
                  <a:gd name="T4" fmla="*/ 6 w 37"/>
                  <a:gd name="T5" fmla="*/ 36 h 38"/>
                  <a:gd name="T6" fmla="*/ 1 w 37"/>
                  <a:gd name="T7" fmla="*/ 36 h 38"/>
                  <a:gd name="T8" fmla="*/ 1 w 37"/>
                  <a:gd name="T9" fmla="*/ 31 h 38"/>
                  <a:gd name="T10" fmla="*/ 30 w 37"/>
                  <a:gd name="T11" fmla="*/ 1 h 38"/>
                  <a:gd name="T12" fmla="*/ 35 w 37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38">
                    <a:moveTo>
                      <a:pt x="35" y="1"/>
                    </a:moveTo>
                    <a:cubicBezTo>
                      <a:pt x="36" y="3"/>
                      <a:pt x="37" y="5"/>
                      <a:pt x="35" y="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8"/>
                      <a:pt x="3" y="38"/>
                      <a:pt x="1" y="36"/>
                    </a:cubicBezTo>
                    <a:cubicBezTo>
                      <a:pt x="0" y="35"/>
                      <a:pt x="0" y="33"/>
                      <a:pt x="1" y="3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0"/>
                      <a:pt x="34" y="0"/>
                      <a:pt x="35" y="1"/>
                    </a:cubicBezTo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šḻiḑê">
                <a:extLst>
                  <a:ext uri="{FF2B5EF4-FFF2-40B4-BE49-F238E27FC236}">
                    <a16:creationId xmlns:a16="http://schemas.microsoft.com/office/drawing/2014/main" id="{AC2B98F8-D80F-4715-9638-EF22508D9E32}"/>
                  </a:ext>
                </a:extLst>
              </p:cNvPr>
              <p:cNvSpPr/>
              <p:nvPr/>
            </p:nvSpPr>
            <p:spPr bwMode="auto">
              <a:xfrm>
                <a:off x="5076826" y="2511426"/>
                <a:ext cx="39688" cy="44450"/>
              </a:xfrm>
              <a:custGeom>
                <a:avLst/>
                <a:gdLst>
                  <a:gd name="T0" fmla="*/ 12 w 13"/>
                  <a:gd name="T1" fmla="*/ 6 h 15"/>
                  <a:gd name="T2" fmla="*/ 4 w 13"/>
                  <a:gd name="T3" fmla="*/ 15 h 15"/>
                  <a:gd name="T4" fmla="*/ 4 w 13"/>
                  <a:gd name="T5" fmla="*/ 15 h 15"/>
                  <a:gd name="T6" fmla="*/ 12 w 13"/>
                  <a:gd name="T7" fmla="*/ 6 h 15"/>
                  <a:gd name="T8" fmla="*/ 10 w 13"/>
                  <a:gd name="T9" fmla="*/ 0 h 15"/>
                  <a:gd name="T10" fmla="*/ 7 w 13"/>
                  <a:gd name="T11" fmla="*/ 1 h 15"/>
                  <a:gd name="T12" fmla="*/ 0 w 13"/>
                  <a:gd name="T13" fmla="*/ 9 h 15"/>
                  <a:gd name="T14" fmla="*/ 0 w 13"/>
                  <a:gd name="T15" fmla="*/ 9 h 15"/>
                  <a:gd name="T16" fmla="*/ 7 w 13"/>
                  <a:gd name="T17" fmla="*/ 1 h 15"/>
                  <a:gd name="T18" fmla="*/ 10 w 13"/>
                  <a:gd name="T19" fmla="*/ 0 h 15"/>
                  <a:gd name="T20" fmla="*/ 12 w 13"/>
                  <a:gd name="T21" fmla="*/ 1 h 15"/>
                  <a:gd name="T22" fmla="*/ 13 w 13"/>
                  <a:gd name="T23" fmla="*/ 4 h 15"/>
                  <a:gd name="T24" fmla="*/ 12 w 13"/>
                  <a:gd name="T25" fmla="*/ 1 h 15"/>
                  <a:gd name="T26" fmla="*/ 10 w 13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5">
                    <a:moveTo>
                      <a:pt x="12" y="6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2" y="6"/>
                      <a:pt x="12" y="6"/>
                      <a:pt x="12" y="6"/>
                    </a:cubicBezTo>
                    <a:moveTo>
                      <a:pt x="10" y="0"/>
                    </a:moveTo>
                    <a:cubicBezTo>
                      <a:pt x="9" y="0"/>
                      <a:pt x="8" y="1"/>
                      <a:pt x="7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1"/>
                      <a:pt x="12" y="1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šḻidé">
                <a:extLst>
                  <a:ext uri="{FF2B5EF4-FFF2-40B4-BE49-F238E27FC236}">
                    <a16:creationId xmlns:a16="http://schemas.microsoft.com/office/drawing/2014/main" id="{C46027DF-372C-4959-8B97-893CC2B56DB1}"/>
                  </a:ext>
                </a:extLst>
              </p:cNvPr>
              <p:cNvSpPr/>
              <p:nvPr/>
            </p:nvSpPr>
            <p:spPr bwMode="auto">
              <a:xfrm>
                <a:off x="5076826" y="2511426"/>
                <a:ext cx="39688" cy="44450"/>
              </a:xfrm>
              <a:custGeom>
                <a:avLst/>
                <a:gdLst>
                  <a:gd name="T0" fmla="*/ 10 w 13"/>
                  <a:gd name="T1" fmla="*/ 0 h 15"/>
                  <a:gd name="T2" fmla="*/ 7 w 13"/>
                  <a:gd name="T3" fmla="*/ 1 h 15"/>
                  <a:gd name="T4" fmla="*/ 0 w 13"/>
                  <a:gd name="T5" fmla="*/ 9 h 15"/>
                  <a:gd name="T6" fmla="*/ 4 w 13"/>
                  <a:gd name="T7" fmla="*/ 14 h 15"/>
                  <a:gd name="T8" fmla="*/ 4 w 13"/>
                  <a:gd name="T9" fmla="*/ 15 h 15"/>
                  <a:gd name="T10" fmla="*/ 12 w 13"/>
                  <a:gd name="T11" fmla="*/ 6 h 15"/>
                  <a:gd name="T12" fmla="*/ 13 w 13"/>
                  <a:gd name="T13" fmla="*/ 4 h 15"/>
                  <a:gd name="T14" fmla="*/ 12 w 13"/>
                  <a:gd name="T15" fmla="*/ 1 h 15"/>
                  <a:gd name="T16" fmla="*/ 10 w 1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5">
                    <a:moveTo>
                      <a:pt x="10" y="0"/>
                    </a:moveTo>
                    <a:cubicBezTo>
                      <a:pt x="9" y="0"/>
                      <a:pt x="8" y="1"/>
                      <a:pt x="7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3" y="12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5"/>
                      <a:pt x="13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ļidè">
                <a:extLst>
                  <a:ext uri="{FF2B5EF4-FFF2-40B4-BE49-F238E27FC236}">
                    <a16:creationId xmlns:a16="http://schemas.microsoft.com/office/drawing/2014/main" id="{DBFCD10B-6078-4F01-9DF1-C1FC86259D64}"/>
                  </a:ext>
                </a:extLst>
              </p:cNvPr>
              <p:cNvSpPr/>
              <p:nvPr/>
            </p:nvSpPr>
            <p:spPr bwMode="auto">
              <a:xfrm>
                <a:off x="4983163" y="2573338"/>
                <a:ext cx="138113" cy="134938"/>
              </a:xfrm>
              <a:custGeom>
                <a:avLst/>
                <a:gdLst>
                  <a:gd name="T0" fmla="*/ 9 w 47"/>
                  <a:gd name="T1" fmla="*/ 2 h 46"/>
                  <a:gd name="T2" fmla="*/ 45 w 47"/>
                  <a:gd name="T3" fmla="*/ 36 h 46"/>
                  <a:gd name="T4" fmla="*/ 45 w 47"/>
                  <a:gd name="T5" fmla="*/ 44 h 46"/>
                  <a:gd name="T6" fmla="*/ 37 w 47"/>
                  <a:gd name="T7" fmla="*/ 44 h 46"/>
                  <a:gd name="T8" fmla="*/ 2 w 47"/>
                  <a:gd name="T9" fmla="*/ 10 h 46"/>
                  <a:gd name="T10" fmla="*/ 2 w 47"/>
                  <a:gd name="T11" fmla="*/ 2 h 46"/>
                  <a:gd name="T12" fmla="*/ 9 w 47"/>
                  <a:gd name="T13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6">
                    <a:moveTo>
                      <a:pt x="9" y="2"/>
                    </a:moveTo>
                    <a:cubicBezTo>
                      <a:pt x="45" y="36"/>
                      <a:pt x="45" y="36"/>
                      <a:pt x="45" y="36"/>
                    </a:cubicBezTo>
                    <a:cubicBezTo>
                      <a:pt x="47" y="38"/>
                      <a:pt x="47" y="42"/>
                      <a:pt x="45" y="44"/>
                    </a:cubicBezTo>
                    <a:cubicBezTo>
                      <a:pt x="43" y="46"/>
                      <a:pt x="39" y="46"/>
                      <a:pt x="37" y="4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4"/>
                      <a:pt x="2" y="2"/>
                    </a:cubicBezTo>
                    <a:cubicBezTo>
                      <a:pt x="4" y="0"/>
                      <a:pt x="7" y="0"/>
                      <a:pt x="9" y="2"/>
                    </a:cubicBezTo>
                    <a:close/>
                  </a:path>
                </a:pathLst>
              </a:custGeom>
              <a:solidFill>
                <a:srgbClr val="6464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$ļïḍê">
                <a:extLst>
                  <a:ext uri="{FF2B5EF4-FFF2-40B4-BE49-F238E27FC236}">
                    <a16:creationId xmlns:a16="http://schemas.microsoft.com/office/drawing/2014/main" id="{F529F8DF-ADA9-4ED4-9C12-AC277AB05EEB}"/>
                  </a:ext>
                </a:extLst>
              </p:cNvPr>
              <p:cNvSpPr/>
              <p:nvPr/>
            </p:nvSpPr>
            <p:spPr bwMode="auto">
              <a:xfrm>
                <a:off x="4899026" y="2314576"/>
                <a:ext cx="239713" cy="234950"/>
              </a:xfrm>
              <a:custGeom>
                <a:avLst/>
                <a:gdLst>
                  <a:gd name="T0" fmla="*/ 80 w 82"/>
                  <a:gd name="T1" fmla="*/ 68 h 80"/>
                  <a:gd name="T2" fmla="*/ 12 w 82"/>
                  <a:gd name="T3" fmla="*/ 2 h 80"/>
                  <a:gd name="T4" fmla="*/ 2 w 82"/>
                  <a:gd name="T5" fmla="*/ 4 h 80"/>
                  <a:gd name="T6" fmla="*/ 3 w 82"/>
                  <a:gd name="T7" fmla="*/ 14 h 80"/>
                  <a:gd name="T8" fmla="*/ 69 w 82"/>
                  <a:gd name="T9" fmla="*/ 77 h 80"/>
                  <a:gd name="T10" fmla="*/ 79 w 82"/>
                  <a:gd name="T11" fmla="*/ 78 h 80"/>
                  <a:gd name="T12" fmla="*/ 80 w 82"/>
                  <a:gd name="T1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80">
                    <a:moveTo>
                      <a:pt x="80" y="68"/>
                    </a:moveTo>
                    <a:cubicBezTo>
                      <a:pt x="64" y="40"/>
                      <a:pt x="40" y="17"/>
                      <a:pt x="12" y="2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0" y="7"/>
                      <a:pt x="0" y="11"/>
                      <a:pt x="3" y="14"/>
                    </a:cubicBezTo>
                    <a:cubicBezTo>
                      <a:pt x="28" y="32"/>
                      <a:pt x="50" y="53"/>
                      <a:pt x="69" y="77"/>
                    </a:cubicBezTo>
                    <a:cubicBezTo>
                      <a:pt x="71" y="80"/>
                      <a:pt x="76" y="80"/>
                      <a:pt x="79" y="78"/>
                    </a:cubicBezTo>
                    <a:cubicBezTo>
                      <a:pt x="81" y="76"/>
                      <a:pt x="82" y="71"/>
                      <a:pt x="80" y="68"/>
                    </a:cubicBezTo>
                    <a:close/>
                  </a:path>
                </a:pathLst>
              </a:custGeom>
              <a:solidFill>
                <a:srgbClr val="50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$ḻîḋè">
                <a:extLst>
                  <a:ext uri="{FF2B5EF4-FFF2-40B4-BE49-F238E27FC236}">
                    <a16:creationId xmlns:a16="http://schemas.microsoft.com/office/drawing/2014/main" id="{740FB6C4-2452-4A51-996D-9B5077F1D4D9}"/>
                  </a:ext>
                </a:extLst>
              </p:cNvPr>
              <p:cNvSpPr/>
              <p:nvPr/>
            </p:nvSpPr>
            <p:spPr bwMode="auto">
              <a:xfrm>
                <a:off x="4322763" y="2746376"/>
                <a:ext cx="134938" cy="155575"/>
              </a:xfrm>
              <a:custGeom>
                <a:avLst/>
                <a:gdLst>
                  <a:gd name="T0" fmla="*/ 31 w 46"/>
                  <a:gd name="T1" fmla="*/ 0 h 53"/>
                  <a:gd name="T2" fmla="*/ 23 w 46"/>
                  <a:gd name="T3" fmla="*/ 9 h 53"/>
                  <a:gd name="T4" fmla="*/ 21 w 46"/>
                  <a:gd name="T5" fmla="*/ 7 h 53"/>
                  <a:gd name="T6" fmla="*/ 14 w 46"/>
                  <a:gd name="T7" fmla="*/ 14 h 53"/>
                  <a:gd name="T8" fmla="*/ 16 w 46"/>
                  <a:gd name="T9" fmla="*/ 16 h 53"/>
                  <a:gd name="T10" fmla="*/ 14 w 46"/>
                  <a:gd name="T11" fmla="*/ 18 h 53"/>
                  <a:gd name="T12" fmla="*/ 11 w 46"/>
                  <a:gd name="T13" fmla="*/ 16 h 53"/>
                  <a:gd name="T14" fmla="*/ 2 w 46"/>
                  <a:gd name="T15" fmla="*/ 27 h 53"/>
                  <a:gd name="T16" fmla="*/ 1 w 46"/>
                  <a:gd name="T17" fmla="*/ 27 h 53"/>
                  <a:gd name="T18" fmla="*/ 1 w 46"/>
                  <a:gd name="T19" fmla="*/ 32 h 53"/>
                  <a:gd name="T20" fmla="*/ 22 w 46"/>
                  <a:gd name="T21" fmla="*/ 52 h 53"/>
                  <a:gd name="T22" fmla="*/ 24 w 46"/>
                  <a:gd name="T23" fmla="*/ 53 h 53"/>
                  <a:gd name="T24" fmla="*/ 27 w 46"/>
                  <a:gd name="T25" fmla="*/ 52 h 53"/>
                  <a:gd name="T26" fmla="*/ 27 w 46"/>
                  <a:gd name="T27" fmla="*/ 51 h 53"/>
                  <a:gd name="T28" fmla="*/ 37 w 46"/>
                  <a:gd name="T29" fmla="*/ 41 h 53"/>
                  <a:gd name="T30" fmla="*/ 35 w 46"/>
                  <a:gd name="T31" fmla="*/ 39 h 53"/>
                  <a:gd name="T32" fmla="*/ 37 w 46"/>
                  <a:gd name="T33" fmla="*/ 37 h 53"/>
                  <a:gd name="T34" fmla="*/ 39 w 46"/>
                  <a:gd name="T35" fmla="*/ 39 h 53"/>
                  <a:gd name="T36" fmla="*/ 46 w 46"/>
                  <a:gd name="T37" fmla="*/ 31 h 53"/>
                  <a:gd name="T38" fmla="*/ 44 w 46"/>
                  <a:gd name="T39" fmla="*/ 29 h 53"/>
                  <a:gd name="T40" fmla="*/ 46 w 46"/>
                  <a:gd name="T41" fmla="*/ 28 h 53"/>
                  <a:gd name="T42" fmla="*/ 24 w 46"/>
                  <a:gd name="T43" fmla="*/ 7 h 53"/>
                  <a:gd name="T44" fmla="*/ 28 w 46"/>
                  <a:gd name="T45" fmla="*/ 3 h 53"/>
                  <a:gd name="T46" fmla="*/ 28 w 46"/>
                  <a:gd name="T47" fmla="*/ 3 h 53"/>
                  <a:gd name="T48" fmla="*/ 31 w 46"/>
                  <a:gd name="T49" fmla="*/ 0 h 53"/>
                  <a:gd name="T50" fmla="*/ 31 w 46"/>
                  <a:gd name="T5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53">
                    <a:moveTo>
                      <a:pt x="31" y="0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9"/>
                      <a:pt x="0" y="31"/>
                      <a:pt x="1" y="3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3"/>
                      <a:pt x="23" y="53"/>
                      <a:pt x="24" y="53"/>
                    </a:cubicBezTo>
                    <a:cubicBezTo>
                      <a:pt x="25" y="53"/>
                      <a:pt x="26" y="53"/>
                      <a:pt x="27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ṣlíḑê">
                <a:extLst>
                  <a:ext uri="{FF2B5EF4-FFF2-40B4-BE49-F238E27FC236}">
                    <a16:creationId xmlns:a16="http://schemas.microsoft.com/office/drawing/2014/main" id="{D70C5B87-06BD-4B6B-BA57-E165E8F7E7BE}"/>
                  </a:ext>
                </a:extLst>
              </p:cNvPr>
              <p:cNvSpPr/>
              <p:nvPr/>
            </p:nvSpPr>
            <p:spPr bwMode="auto">
              <a:xfrm>
                <a:off x="4413251" y="2738438"/>
                <a:ext cx="76200" cy="55563"/>
              </a:xfrm>
              <a:custGeom>
                <a:avLst/>
                <a:gdLst>
                  <a:gd name="T0" fmla="*/ 48 w 48"/>
                  <a:gd name="T1" fmla="*/ 35 h 35"/>
                  <a:gd name="T2" fmla="*/ 48 w 48"/>
                  <a:gd name="T3" fmla="*/ 35 h 35"/>
                  <a:gd name="T4" fmla="*/ 48 w 48"/>
                  <a:gd name="T5" fmla="*/ 35 h 35"/>
                  <a:gd name="T6" fmla="*/ 6 w 48"/>
                  <a:gd name="T7" fmla="*/ 0 h 35"/>
                  <a:gd name="T8" fmla="*/ 0 w 48"/>
                  <a:gd name="T9" fmla="*/ 5 h 35"/>
                  <a:gd name="T10" fmla="*/ 0 w 48"/>
                  <a:gd name="T11" fmla="*/ 5 h 35"/>
                  <a:gd name="T12" fmla="*/ 6 w 48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5">
                    <a:moveTo>
                      <a:pt x="48" y="35"/>
                    </a:moveTo>
                    <a:lnTo>
                      <a:pt x="48" y="35"/>
                    </a:lnTo>
                    <a:lnTo>
                      <a:pt x="48" y="35"/>
                    </a:lnTo>
                    <a:close/>
                    <a:moveTo>
                      <a:pt x="6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2D2D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š1îďê">
                <a:extLst>
                  <a:ext uri="{FF2B5EF4-FFF2-40B4-BE49-F238E27FC236}">
                    <a16:creationId xmlns:a16="http://schemas.microsoft.com/office/drawing/2014/main" id="{9671D12E-5D3C-4D52-942E-5A2AD8B155B3}"/>
                  </a:ext>
                </a:extLst>
              </p:cNvPr>
              <p:cNvSpPr/>
              <p:nvPr/>
            </p:nvSpPr>
            <p:spPr bwMode="auto">
              <a:xfrm>
                <a:off x="4413251" y="2738438"/>
                <a:ext cx="76200" cy="55563"/>
              </a:xfrm>
              <a:custGeom>
                <a:avLst/>
                <a:gdLst>
                  <a:gd name="T0" fmla="*/ 48 w 48"/>
                  <a:gd name="T1" fmla="*/ 35 h 35"/>
                  <a:gd name="T2" fmla="*/ 48 w 48"/>
                  <a:gd name="T3" fmla="*/ 35 h 35"/>
                  <a:gd name="T4" fmla="*/ 48 w 48"/>
                  <a:gd name="T5" fmla="*/ 35 h 35"/>
                  <a:gd name="T6" fmla="*/ 6 w 48"/>
                  <a:gd name="T7" fmla="*/ 0 h 35"/>
                  <a:gd name="T8" fmla="*/ 0 w 48"/>
                  <a:gd name="T9" fmla="*/ 5 h 35"/>
                  <a:gd name="T10" fmla="*/ 0 w 48"/>
                  <a:gd name="T11" fmla="*/ 5 h 35"/>
                  <a:gd name="T12" fmla="*/ 6 w 48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5">
                    <a:moveTo>
                      <a:pt x="48" y="35"/>
                    </a:moveTo>
                    <a:lnTo>
                      <a:pt x="48" y="35"/>
                    </a:lnTo>
                    <a:lnTo>
                      <a:pt x="48" y="35"/>
                    </a:lnTo>
                    <a:moveTo>
                      <a:pt x="6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ṧliḑê">
                <a:extLst>
                  <a:ext uri="{FF2B5EF4-FFF2-40B4-BE49-F238E27FC236}">
                    <a16:creationId xmlns:a16="http://schemas.microsoft.com/office/drawing/2014/main" id="{30192B43-0604-4E26-AE61-45B9484C8D1B}"/>
                  </a:ext>
                </a:extLst>
              </p:cNvPr>
              <p:cNvSpPr/>
              <p:nvPr/>
            </p:nvSpPr>
            <p:spPr bwMode="auto">
              <a:xfrm>
                <a:off x="4489451" y="2787651"/>
                <a:ext cx="6350" cy="6350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š1îḓé">
                <a:extLst>
                  <a:ext uri="{FF2B5EF4-FFF2-40B4-BE49-F238E27FC236}">
                    <a16:creationId xmlns:a16="http://schemas.microsoft.com/office/drawing/2014/main" id="{8EF65B3E-851A-4ACE-9895-53047DEC1A3A}"/>
                  </a:ext>
                </a:extLst>
              </p:cNvPr>
              <p:cNvSpPr/>
              <p:nvPr/>
            </p:nvSpPr>
            <p:spPr bwMode="auto">
              <a:xfrm>
                <a:off x="4392613" y="2714626"/>
                <a:ext cx="114300" cy="114300"/>
              </a:xfrm>
              <a:custGeom>
                <a:avLst/>
                <a:gdLst>
                  <a:gd name="T0" fmla="*/ 35 w 39"/>
                  <a:gd name="T1" fmla="*/ 10 h 39"/>
                  <a:gd name="T2" fmla="*/ 29 w 39"/>
                  <a:gd name="T3" fmla="*/ 4 h 39"/>
                  <a:gd name="T4" fmla="*/ 14 w 39"/>
                  <a:gd name="T5" fmla="*/ 4 h 39"/>
                  <a:gd name="T6" fmla="*/ 0 w 39"/>
                  <a:gd name="T7" fmla="*/ 18 h 39"/>
                  <a:gd name="T8" fmla="*/ 22 w 39"/>
                  <a:gd name="T9" fmla="*/ 39 h 39"/>
                  <a:gd name="T10" fmla="*/ 35 w 39"/>
                  <a:gd name="T11" fmla="*/ 25 h 39"/>
                  <a:gd name="T12" fmla="*/ 35 w 39"/>
                  <a:gd name="T1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9">
                    <a:moveTo>
                      <a:pt x="35" y="10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5" y="0"/>
                      <a:pt x="18" y="0"/>
                      <a:pt x="14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9" y="21"/>
                      <a:pt x="39" y="14"/>
                      <a:pt x="35" y="10"/>
                    </a:cubicBezTo>
                  </a:path>
                </a:pathLst>
              </a:custGeom>
              <a:solidFill>
                <a:srgbClr val="50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ṡľidè">
                <a:extLst>
                  <a:ext uri="{FF2B5EF4-FFF2-40B4-BE49-F238E27FC236}">
                    <a16:creationId xmlns:a16="http://schemas.microsoft.com/office/drawing/2014/main" id="{C6A79441-B81D-4E54-A5B7-6A0E6EBA7C97}"/>
                  </a:ext>
                </a:extLst>
              </p:cNvPr>
              <p:cNvSpPr/>
              <p:nvPr/>
            </p:nvSpPr>
            <p:spPr bwMode="auto">
              <a:xfrm>
                <a:off x="4392613" y="2755901"/>
                <a:ext cx="76200" cy="73025"/>
              </a:xfrm>
              <a:custGeom>
                <a:avLst/>
                <a:gdLst>
                  <a:gd name="T0" fmla="*/ 4 w 26"/>
                  <a:gd name="T1" fmla="*/ 0 h 25"/>
                  <a:gd name="T2" fmla="*/ 0 w 26"/>
                  <a:gd name="T3" fmla="*/ 4 h 25"/>
                  <a:gd name="T4" fmla="*/ 22 w 26"/>
                  <a:gd name="T5" fmla="*/ 25 h 25"/>
                  <a:gd name="T6" fmla="*/ 26 w 26"/>
                  <a:gd name="T7" fmla="*/ 21 h 25"/>
                  <a:gd name="T8" fmla="*/ 4 w 26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4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17" y="16"/>
                      <a:pt x="9" y="9"/>
                      <a:pt x="4" y="0"/>
                    </a:cubicBezTo>
                  </a:path>
                </a:pathLst>
              </a:custGeom>
              <a:solidFill>
                <a:srgbClr val="46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şļîḍè">
                <a:extLst>
                  <a:ext uri="{FF2B5EF4-FFF2-40B4-BE49-F238E27FC236}">
                    <a16:creationId xmlns:a16="http://schemas.microsoft.com/office/drawing/2014/main" id="{7F12EA4C-1A97-4C99-96AF-87FE9F343FA9}"/>
                  </a:ext>
                </a:extLst>
              </p:cNvPr>
              <p:cNvSpPr/>
              <p:nvPr/>
            </p:nvSpPr>
            <p:spPr bwMode="auto">
              <a:xfrm>
                <a:off x="4368801" y="2760663"/>
                <a:ext cx="95250" cy="95250"/>
              </a:xfrm>
              <a:custGeom>
                <a:avLst/>
                <a:gdLst>
                  <a:gd name="T0" fmla="*/ 60 w 60"/>
                  <a:gd name="T1" fmla="*/ 47 h 60"/>
                  <a:gd name="T2" fmla="*/ 11 w 60"/>
                  <a:gd name="T3" fmla="*/ 0 h 60"/>
                  <a:gd name="T4" fmla="*/ 0 w 60"/>
                  <a:gd name="T5" fmla="*/ 13 h 60"/>
                  <a:gd name="T6" fmla="*/ 47 w 60"/>
                  <a:gd name="T7" fmla="*/ 60 h 60"/>
                  <a:gd name="T8" fmla="*/ 60 w 60"/>
                  <a:gd name="T9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60" y="47"/>
                    </a:moveTo>
                    <a:lnTo>
                      <a:pt x="11" y="0"/>
                    </a:lnTo>
                    <a:lnTo>
                      <a:pt x="0" y="13"/>
                    </a:lnTo>
                    <a:lnTo>
                      <a:pt x="47" y="60"/>
                    </a:lnTo>
                    <a:lnTo>
                      <a:pt x="60" y="47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ś1ïḓè">
                <a:extLst>
                  <a:ext uri="{FF2B5EF4-FFF2-40B4-BE49-F238E27FC236}">
                    <a16:creationId xmlns:a16="http://schemas.microsoft.com/office/drawing/2014/main" id="{91F99373-024D-4C32-A32E-CAD363F1A210}"/>
                  </a:ext>
                </a:extLst>
              </p:cNvPr>
              <p:cNvSpPr/>
              <p:nvPr/>
            </p:nvSpPr>
            <p:spPr bwMode="auto">
              <a:xfrm>
                <a:off x="4333876" y="2787651"/>
                <a:ext cx="103188" cy="100013"/>
              </a:xfrm>
              <a:custGeom>
                <a:avLst/>
                <a:gdLst>
                  <a:gd name="T0" fmla="*/ 65 w 65"/>
                  <a:gd name="T1" fmla="*/ 46 h 63"/>
                  <a:gd name="T2" fmla="*/ 19 w 65"/>
                  <a:gd name="T3" fmla="*/ 0 h 63"/>
                  <a:gd name="T4" fmla="*/ 0 w 65"/>
                  <a:gd name="T5" fmla="*/ 19 h 63"/>
                  <a:gd name="T6" fmla="*/ 48 w 65"/>
                  <a:gd name="T7" fmla="*/ 63 h 63"/>
                  <a:gd name="T8" fmla="*/ 65 w 65"/>
                  <a:gd name="T9" fmla="*/ 4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3">
                    <a:moveTo>
                      <a:pt x="65" y="46"/>
                    </a:moveTo>
                    <a:lnTo>
                      <a:pt x="19" y="0"/>
                    </a:lnTo>
                    <a:lnTo>
                      <a:pt x="0" y="19"/>
                    </a:lnTo>
                    <a:lnTo>
                      <a:pt x="48" y="63"/>
                    </a:lnTo>
                    <a:lnTo>
                      <a:pt x="65" y="46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$lîḓé">
                <a:extLst>
                  <a:ext uri="{FF2B5EF4-FFF2-40B4-BE49-F238E27FC236}">
                    <a16:creationId xmlns:a16="http://schemas.microsoft.com/office/drawing/2014/main" id="{EA183770-BB07-4DE9-9994-3D7CB1A9ADE1}"/>
                  </a:ext>
                </a:extLst>
              </p:cNvPr>
              <p:cNvSpPr/>
              <p:nvPr/>
            </p:nvSpPr>
            <p:spPr bwMode="auto">
              <a:xfrm>
                <a:off x="4330701" y="2817813"/>
                <a:ext cx="79375" cy="76200"/>
              </a:xfrm>
              <a:custGeom>
                <a:avLst/>
                <a:gdLst>
                  <a:gd name="T0" fmla="*/ 27 w 27"/>
                  <a:gd name="T1" fmla="*/ 24 h 26"/>
                  <a:gd name="T2" fmla="*/ 1 w 27"/>
                  <a:gd name="T3" fmla="*/ 0 h 26"/>
                  <a:gd name="T4" fmla="*/ 1 w 27"/>
                  <a:gd name="T5" fmla="*/ 0 h 26"/>
                  <a:gd name="T6" fmla="*/ 1 w 27"/>
                  <a:gd name="T7" fmla="*/ 5 h 26"/>
                  <a:gd name="T8" fmla="*/ 22 w 27"/>
                  <a:gd name="T9" fmla="*/ 25 h 26"/>
                  <a:gd name="T10" fmla="*/ 26 w 27"/>
                  <a:gd name="T11" fmla="*/ 25 h 26"/>
                  <a:gd name="T12" fmla="*/ 27 w 27"/>
                  <a:gd name="T13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6">
                    <a:moveTo>
                      <a:pt x="27" y="24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6"/>
                      <a:pt x="25" y="26"/>
                      <a:pt x="26" y="25"/>
                    </a:cubicBezTo>
                    <a:lnTo>
                      <a:pt x="27" y="24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Sḷidè">
                <a:extLst>
                  <a:ext uri="{FF2B5EF4-FFF2-40B4-BE49-F238E27FC236}">
                    <a16:creationId xmlns:a16="http://schemas.microsoft.com/office/drawing/2014/main" id="{33D0F0AC-BEE0-4E29-8138-3F649FF751F9}"/>
                  </a:ext>
                </a:extLst>
              </p:cNvPr>
              <p:cNvSpPr/>
              <p:nvPr/>
            </p:nvSpPr>
            <p:spPr bwMode="auto">
              <a:xfrm>
                <a:off x="4368801" y="2787651"/>
                <a:ext cx="68263" cy="68263"/>
              </a:xfrm>
              <a:custGeom>
                <a:avLst/>
                <a:gdLst>
                  <a:gd name="T0" fmla="*/ 43 w 43"/>
                  <a:gd name="T1" fmla="*/ 39 h 43"/>
                  <a:gd name="T2" fmla="*/ 4 w 43"/>
                  <a:gd name="T3" fmla="*/ 0 h 43"/>
                  <a:gd name="T4" fmla="*/ 0 w 43"/>
                  <a:gd name="T5" fmla="*/ 4 h 43"/>
                  <a:gd name="T6" fmla="*/ 39 w 43"/>
                  <a:gd name="T7" fmla="*/ 43 h 43"/>
                  <a:gd name="T8" fmla="*/ 43 w 43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43" y="39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39" y="43"/>
                    </a:lnTo>
                    <a:lnTo>
                      <a:pt x="43" y="39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şḻíde">
                <a:extLst>
                  <a:ext uri="{FF2B5EF4-FFF2-40B4-BE49-F238E27FC236}">
                    <a16:creationId xmlns:a16="http://schemas.microsoft.com/office/drawing/2014/main" id="{20EA0892-E095-4039-8C5D-A85DD3188CEA}"/>
                  </a:ext>
                </a:extLst>
              </p:cNvPr>
              <p:cNvSpPr/>
              <p:nvPr/>
            </p:nvSpPr>
            <p:spPr bwMode="auto">
              <a:xfrm>
                <a:off x="4575176" y="3011488"/>
                <a:ext cx="155575" cy="134938"/>
              </a:xfrm>
              <a:custGeom>
                <a:avLst/>
                <a:gdLst>
                  <a:gd name="T0" fmla="*/ 21 w 53"/>
                  <a:gd name="T1" fmla="*/ 0 h 46"/>
                  <a:gd name="T2" fmla="*/ 14 w 53"/>
                  <a:gd name="T3" fmla="*/ 7 h 46"/>
                  <a:gd name="T4" fmla="*/ 16 w 53"/>
                  <a:gd name="T5" fmla="*/ 9 h 46"/>
                  <a:gd name="T6" fmla="*/ 14 w 53"/>
                  <a:gd name="T7" fmla="*/ 11 h 46"/>
                  <a:gd name="T8" fmla="*/ 12 w 53"/>
                  <a:gd name="T9" fmla="*/ 9 h 46"/>
                  <a:gd name="T10" fmla="*/ 2 w 53"/>
                  <a:gd name="T11" fmla="*/ 19 h 46"/>
                  <a:gd name="T12" fmla="*/ 1 w 53"/>
                  <a:gd name="T13" fmla="*/ 20 h 46"/>
                  <a:gd name="T14" fmla="*/ 1 w 53"/>
                  <a:gd name="T15" fmla="*/ 25 h 46"/>
                  <a:gd name="T16" fmla="*/ 22 w 53"/>
                  <a:gd name="T17" fmla="*/ 45 h 46"/>
                  <a:gd name="T18" fmla="*/ 24 w 53"/>
                  <a:gd name="T19" fmla="*/ 46 h 46"/>
                  <a:gd name="T20" fmla="*/ 27 w 53"/>
                  <a:gd name="T21" fmla="*/ 45 h 46"/>
                  <a:gd name="T22" fmla="*/ 28 w 53"/>
                  <a:gd name="T23" fmla="*/ 44 h 46"/>
                  <a:gd name="T24" fmla="*/ 37 w 53"/>
                  <a:gd name="T25" fmla="*/ 34 h 46"/>
                  <a:gd name="T26" fmla="*/ 35 w 53"/>
                  <a:gd name="T27" fmla="*/ 32 h 46"/>
                  <a:gd name="T28" fmla="*/ 37 w 53"/>
                  <a:gd name="T29" fmla="*/ 30 h 46"/>
                  <a:gd name="T30" fmla="*/ 40 w 53"/>
                  <a:gd name="T31" fmla="*/ 32 h 46"/>
                  <a:gd name="T32" fmla="*/ 47 w 53"/>
                  <a:gd name="T33" fmla="*/ 24 h 46"/>
                  <a:gd name="T34" fmla="*/ 45 w 53"/>
                  <a:gd name="T35" fmla="*/ 22 h 46"/>
                  <a:gd name="T36" fmla="*/ 53 w 53"/>
                  <a:gd name="T37" fmla="*/ 13 h 46"/>
                  <a:gd name="T38" fmla="*/ 53 w 53"/>
                  <a:gd name="T39" fmla="*/ 13 h 46"/>
                  <a:gd name="T40" fmla="*/ 46 w 53"/>
                  <a:gd name="T41" fmla="*/ 21 h 46"/>
                  <a:gd name="T42" fmla="*/ 25 w 53"/>
                  <a:gd name="T43" fmla="*/ 0 h 46"/>
                  <a:gd name="T44" fmla="*/ 23 w 53"/>
                  <a:gd name="T45" fmla="*/ 2 h 46"/>
                  <a:gd name="T46" fmla="*/ 21 w 53"/>
                  <a:gd name="T4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" h="46">
                    <a:moveTo>
                      <a:pt x="21" y="0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2"/>
                      <a:pt x="0" y="24"/>
                      <a:pt x="1" y="2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5" y="46"/>
                      <a:pt x="26" y="46"/>
                      <a:pt x="27" y="45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$ḻîḑê">
                <a:extLst>
                  <a:ext uri="{FF2B5EF4-FFF2-40B4-BE49-F238E27FC236}">
                    <a16:creationId xmlns:a16="http://schemas.microsoft.com/office/drawing/2014/main" id="{15601A38-DED4-4577-B41B-FCE23934FE85}"/>
                  </a:ext>
                </a:extLst>
              </p:cNvPr>
              <p:cNvSpPr/>
              <p:nvPr/>
            </p:nvSpPr>
            <p:spPr bwMode="auto">
              <a:xfrm>
                <a:off x="4672013" y="2978151"/>
                <a:ext cx="73025" cy="71438"/>
              </a:xfrm>
              <a:custGeom>
                <a:avLst/>
                <a:gdLst>
                  <a:gd name="T0" fmla="*/ 46 w 46"/>
                  <a:gd name="T1" fmla="*/ 35 h 45"/>
                  <a:gd name="T2" fmla="*/ 37 w 46"/>
                  <a:gd name="T3" fmla="*/ 45 h 45"/>
                  <a:gd name="T4" fmla="*/ 37 w 46"/>
                  <a:gd name="T5" fmla="*/ 45 h 45"/>
                  <a:gd name="T6" fmla="*/ 46 w 46"/>
                  <a:gd name="T7" fmla="*/ 35 h 45"/>
                  <a:gd name="T8" fmla="*/ 46 w 46"/>
                  <a:gd name="T9" fmla="*/ 35 h 45"/>
                  <a:gd name="T10" fmla="*/ 6 w 46"/>
                  <a:gd name="T11" fmla="*/ 0 h 45"/>
                  <a:gd name="T12" fmla="*/ 0 w 46"/>
                  <a:gd name="T13" fmla="*/ 4 h 45"/>
                  <a:gd name="T14" fmla="*/ 6 w 46"/>
                  <a:gd name="T15" fmla="*/ 0 h 45"/>
                  <a:gd name="T16" fmla="*/ 6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46" y="35"/>
                    </a:moveTo>
                    <a:lnTo>
                      <a:pt x="37" y="45"/>
                    </a:lnTo>
                    <a:lnTo>
                      <a:pt x="37" y="45"/>
                    </a:lnTo>
                    <a:lnTo>
                      <a:pt x="46" y="35"/>
                    </a:lnTo>
                    <a:lnTo>
                      <a:pt x="46" y="35"/>
                    </a:lnTo>
                    <a:close/>
                    <a:moveTo>
                      <a:pt x="6" y="0"/>
                    </a:move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2D2D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ṥľïḓè">
                <a:extLst>
                  <a:ext uri="{FF2B5EF4-FFF2-40B4-BE49-F238E27FC236}">
                    <a16:creationId xmlns:a16="http://schemas.microsoft.com/office/drawing/2014/main" id="{47586BDF-7E0B-4B09-A72F-491F17A8D86C}"/>
                  </a:ext>
                </a:extLst>
              </p:cNvPr>
              <p:cNvSpPr/>
              <p:nvPr/>
            </p:nvSpPr>
            <p:spPr bwMode="auto">
              <a:xfrm>
                <a:off x="4672013" y="2978151"/>
                <a:ext cx="73025" cy="71438"/>
              </a:xfrm>
              <a:custGeom>
                <a:avLst/>
                <a:gdLst>
                  <a:gd name="T0" fmla="*/ 46 w 46"/>
                  <a:gd name="T1" fmla="*/ 35 h 45"/>
                  <a:gd name="T2" fmla="*/ 37 w 46"/>
                  <a:gd name="T3" fmla="*/ 45 h 45"/>
                  <a:gd name="T4" fmla="*/ 37 w 46"/>
                  <a:gd name="T5" fmla="*/ 45 h 45"/>
                  <a:gd name="T6" fmla="*/ 46 w 46"/>
                  <a:gd name="T7" fmla="*/ 35 h 45"/>
                  <a:gd name="T8" fmla="*/ 46 w 46"/>
                  <a:gd name="T9" fmla="*/ 35 h 45"/>
                  <a:gd name="T10" fmla="*/ 6 w 46"/>
                  <a:gd name="T11" fmla="*/ 0 h 45"/>
                  <a:gd name="T12" fmla="*/ 0 w 46"/>
                  <a:gd name="T13" fmla="*/ 4 h 45"/>
                  <a:gd name="T14" fmla="*/ 6 w 46"/>
                  <a:gd name="T15" fmla="*/ 0 h 45"/>
                  <a:gd name="T16" fmla="*/ 6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46" y="35"/>
                    </a:moveTo>
                    <a:lnTo>
                      <a:pt x="37" y="45"/>
                    </a:lnTo>
                    <a:lnTo>
                      <a:pt x="37" y="45"/>
                    </a:lnTo>
                    <a:lnTo>
                      <a:pt x="46" y="35"/>
                    </a:lnTo>
                    <a:lnTo>
                      <a:pt x="46" y="35"/>
                    </a:lnTo>
                    <a:moveTo>
                      <a:pt x="6" y="0"/>
                    </a:move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ŝ1ïḍé">
                <a:extLst>
                  <a:ext uri="{FF2B5EF4-FFF2-40B4-BE49-F238E27FC236}">
                    <a16:creationId xmlns:a16="http://schemas.microsoft.com/office/drawing/2014/main" id="{29E8D14E-068C-4D29-8779-6544D61BCC32}"/>
                  </a:ext>
                </a:extLst>
              </p:cNvPr>
              <p:cNvSpPr/>
              <p:nvPr/>
            </p:nvSpPr>
            <p:spPr bwMode="auto">
              <a:xfrm>
                <a:off x="4681538" y="2971801"/>
                <a:ext cx="66675" cy="61913"/>
              </a:xfrm>
              <a:custGeom>
                <a:avLst/>
                <a:gdLst>
                  <a:gd name="T0" fmla="*/ 23 w 23"/>
                  <a:gd name="T1" fmla="*/ 20 h 21"/>
                  <a:gd name="T2" fmla="*/ 22 w 23"/>
                  <a:gd name="T3" fmla="*/ 21 h 21"/>
                  <a:gd name="T4" fmla="*/ 22 w 23"/>
                  <a:gd name="T5" fmla="*/ 21 h 21"/>
                  <a:gd name="T6" fmla="*/ 23 w 23"/>
                  <a:gd name="T7" fmla="*/ 20 h 21"/>
                  <a:gd name="T8" fmla="*/ 23 w 23"/>
                  <a:gd name="T9" fmla="*/ 20 h 21"/>
                  <a:gd name="T10" fmla="*/ 2 w 23"/>
                  <a:gd name="T11" fmla="*/ 0 h 21"/>
                  <a:gd name="T12" fmla="*/ 2 w 23"/>
                  <a:gd name="T13" fmla="*/ 0 h 21"/>
                  <a:gd name="T14" fmla="*/ 0 w 23"/>
                  <a:gd name="T15" fmla="*/ 2 h 21"/>
                  <a:gd name="T16" fmla="*/ 0 w 23"/>
                  <a:gd name="T17" fmla="*/ 2 h 21"/>
                  <a:gd name="T18" fmla="*/ 2 w 23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1">
                    <a:moveTo>
                      <a:pt x="23" y="20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ṣļïḓê">
                <a:extLst>
                  <a:ext uri="{FF2B5EF4-FFF2-40B4-BE49-F238E27FC236}">
                    <a16:creationId xmlns:a16="http://schemas.microsoft.com/office/drawing/2014/main" id="{4CFCD78D-B758-41F1-9A11-F2461086B513}"/>
                  </a:ext>
                </a:extLst>
              </p:cNvPr>
              <p:cNvSpPr/>
              <p:nvPr/>
            </p:nvSpPr>
            <p:spPr bwMode="auto">
              <a:xfrm>
                <a:off x="4648201" y="2957513"/>
                <a:ext cx="112713" cy="114300"/>
              </a:xfrm>
              <a:custGeom>
                <a:avLst/>
                <a:gdLst>
                  <a:gd name="T0" fmla="*/ 34 w 38"/>
                  <a:gd name="T1" fmla="*/ 10 h 39"/>
                  <a:gd name="T2" fmla="*/ 28 w 38"/>
                  <a:gd name="T3" fmla="*/ 4 h 39"/>
                  <a:gd name="T4" fmla="*/ 13 w 38"/>
                  <a:gd name="T5" fmla="*/ 4 h 39"/>
                  <a:gd name="T6" fmla="*/ 0 w 38"/>
                  <a:gd name="T7" fmla="*/ 18 h 39"/>
                  <a:gd name="T8" fmla="*/ 21 w 38"/>
                  <a:gd name="T9" fmla="*/ 39 h 39"/>
                  <a:gd name="T10" fmla="*/ 34 w 38"/>
                  <a:gd name="T11" fmla="*/ 25 h 39"/>
                  <a:gd name="T12" fmla="*/ 34 w 38"/>
                  <a:gd name="T1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39">
                    <a:moveTo>
                      <a:pt x="34" y="10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24" y="0"/>
                      <a:pt x="17" y="0"/>
                      <a:pt x="13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8" y="20"/>
                      <a:pt x="38" y="14"/>
                      <a:pt x="34" y="10"/>
                    </a:cubicBezTo>
                  </a:path>
                </a:pathLst>
              </a:custGeom>
              <a:solidFill>
                <a:srgbClr val="50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ḻíḍè">
                <a:extLst>
                  <a:ext uri="{FF2B5EF4-FFF2-40B4-BE49-F238E27FC236}">
                    <a16:creationId xmlns:a16="http://schemas.microsoft.com/office/drawing/2014/main" id="{12FAFECE-E388-4C56-9911-A4F145F225B9}"/>
                  </a:ext>
                </a:extLst>
              </p:cNvPr>
              <p:cNvSpPr/>
              <p:nvPr/>
            </p:nvSpPr>
            <p:spPr bwMode="auto">
              <a:xfrm>
                <a:off x="4648201" y="2998788"/>
                <a:ext cx="73025" cy="73025"/>
              </a:xfrm>
              <a:custGeom>
                <a:avLst/>
                <a:gdLst>
                  <a:gd name="T0" fmla="*/ 4 w 25"/>
                  <a:gd name="T1" fmla="*/ 0 h 25"/>
                  <a:gd name="T2" fmla="*/ 0 w 25"/>
                  <a:gd name="T3" fmla="*/ 4 h 25"/>
                  <a:gd name="T4" fmla="*/ 21 w 25"/>
                  <a:gd name="T5" fmla="*/ 25 h 25"/>
                  <a:gd name="T6" fmla="*/ 25 w 25"/>
                  <a:gd name="T7" fmla="*/ 21 h 25"/>
                  <a:gd name="T8" fmla="*/ 4 w 25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4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16" y="16"/>
                      <a:pt x="9" y="9"/>
                      <a:pt x="4" y="0"/>
                    </a:cubicBezTo>
                  </a:path>
                </a:pathLst>
              </a:custGeom>
              <a:solidFill>
                <a:srgbClr val="46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š1ïḑé">
                <a:extLst>
                  <a:ext uri="{FF2B5EF4-FFF2-40B4-BE49-F238E27FC236}">
                    <a16:creationId xmlns:a16="http://schemas.microsoft.com/office/drawing/2014/main" id="{B1B07418-AFE5-44B9-BAE9-3C24FBD2F05C}"/>
                  </a:ext>
                </a:extLst>
              </p:cNvPr>
              <p:cNvSpPr/>
              <p:nvPr/>
            </p:nvSpPr>
            <p:spPr bwMode="auto">
              <a:xfrm>
                <a:off x="4622801" y="3005138"/>
                <a:ext cx="93663" cy="93663"/>
              </a:xfrm>
              <a:custGeom>
                <a:avLst/>
                <a:gdLst>
                  <a:gd name="T0" fmla="*/ 59 w 59"/>
                  <a:gd name="T1" fmla="*/ 46 h 59"/>
                  <a:gd name="T2" fmla="*/ 12 w 59"/>
                  <a:gd name="T3" fmla="*/ 0 h 59"/>
                  <a:gd name="T4" fmla="*/ 0 w 59"/>
                  <a:gd name="T5" fmla="*/ 13 h 59"/>
                  <a:gd name="T6" fmla="*/ 48 w 59"/>
                  <a:gd name="T7" fmla="*/ 59 h 59"/>
                  <a:gd name="T8" fmla="*/ 59 w 59"/>
                  <a:gd name="T9" fmla="*/ 4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59" y="46"/>
                    </a:moveTo>
                    <a:lnTo>
                      <a:pt x="12" y="0"/>
                    </a:lnTo>
                    <a:lnTo>
                      <a:pt x="0" y="13"/>
                    </a:lnTo>
                    <a:lnTo>
                      <a:pt x="48" y="59"/>
                    </a:lnTo>
                    <a:lnTo>
                      <a:pt x="59" y="46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ṣļíḋe">
                <a:extLst>
                  <a:ext uri="{FF2B5EF4-FFF2-40B4-BE49-F238E27FC236}">
                    <a16:creationId xmlns:a16="http://schemas.microsoft.com/office/drawing/2014/main" id="{E5683097-CAEA-4FEC-BE7B-93996D2557C7}"/>
                  </a:ext>
                </a:extLst>
              </p:cNvPr>
              <p:cNvSpPr/>
              <p:nvPr/>
            </p:nvSpPr>
            <p:spPr bwMode="auto">
              <a:xfrm>
                <a:off x="4589463" y="3030538"/>
                <a:ext cx="100013" cy="100013"/>
              </a:xfrm>
              <a:custGeom>
                <a:avLst/>
                <a:gdLst>
                  <a:gd name="T0" fmla="*/ 63 w 63"/>
                  <a:gd name="T1" fmla="*/ 47 h 63"/>
                  <a:gd name="T2" fmla="*/ 17 w 63"/>
                  <a:gd name="T3" fmla="*/ 0 h 63"/>
                  <a:gd name="T4" fmla="*/ 0 w 63"/>
                  <a:gd name="T5" fmla="*/ 19 h 63"/>
                  <a:gd name="T6" fmla="*/ 46 w 63"/>
                  <a:gd name="T7" fmla="*/ 63 h 63"/>
                  <a:gd name="T8" fmla="*/ 63 w 63"/>
                  <a:gd name="T9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63" y="47"/>
                    </a:moveTo>
                    <a:lnTo>
                      <a:pt x="17" y="0"/>
                    </a:lnTo>
                    <a:lnTo>
                      <a:pt x="0" y="19"/>
                    </a:lnTo>
                    <a:lnTo>
                      <a:pt x="46" y="63"/>
                    </a:lnTo>
                    <a:lnTo>
                      <a:pt x="63" y="47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ṣľíḋè">
                <a:extLst>
                  <a:ext uri="{FF2B5EF4-FFF2-40B4-BE49-F238E27FC236}">
                    <a16:creationId xmlns:a16="http://schemas.microsoft.com/office/drawing/2014/main" id="{4E733096-9D6D-487D-9FCD-B4DBB5C002D5}"/>
                  </a:ext>
                </a:extLst>
              </p:cNvPr>
              <p:cNvSpPr/>
              <p:nvPr/>
            </p:nvSpPr>
            <p:spPr bwMode="auto">
              <a:xfrm>
                <a:off x="4583113" y="3060701"/>
                <a:ext cx="79375" cy="76200"/>
              </a:xfrm>
              <a:custGeom>
                <a:avLst/>
                <a:gdLst>
                  <a:gd name="T0" fmla="*/ 27 w 27"/>
                  <a:gd name="T1" fmla="*/ 24 h 26"/>
                  <a:gd name="T2" fmla="*/ 2 w 27"/>
                  <a:gd name="T3" fmla="*/ 0 h 26"/>
                  <a:gd name="T4" fmla="*/ 1 w 27"/>
                  <a:gd name="T5" fmla="*/ 0 h 26"/>
                  <a:gd name="T6" fmla="*/ 1 w 27"/>
                  <a:gd name="T7" fmla="*/ 5 h 26"/>
                  <a:gd name="T8" fmla="*/ 22 w 27"/>
                  <a:gd name="T9" fmla="*/ 25 h 26"/>
                  <a:gd name="T10" fmla="*/ 27 w 27"/>
                  <a:gd name="T11" fmla="*/ 25 h 26"/>
                  <a:gd name="T12" fmla="*/ 27 w 27"/>
                  <a:gd name="T13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6">
                    <a:moveTo>
                      <a:pt x="27" y="24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6"/>
                      <a:pt x="25" y="26"/>
                      <a:pt x="27" y="25"/>
                    </a:cubicBezTo>
                    <a:lnTo>
                      <a:pt x="27" y="24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śľídé">
                <a:extLst>
                  <a:ext uri="{FF2B5EF4-FFF2-40B4-BE49-F238E27FC236}">
                    <a16:creationId xmlns:a16="http://schemas.microsoft.com/office/drawing/2014/main" id="{D882AF35-BC87-47C5-B002-369A39CBEE18}"/>
                  </a:ext>
                </a:extLst>
              </p:cNvPr>
              <p:cNvSpPr/>
              <p:nvPr/>
            </p:nvSpPr>
            <p:spPr bwMode="auto">
              <a:xfrm>
                <a:off x="4622801" y="3030538"/>
                <a:ext cx="66675" cy="68263"/>
              </a:xfrm>
              <a:custGeom>
                <a:avLst/>
                <a:gdLst>
                  <a:gd name="T0" fmla="*/ 42 w 42"/>
                  <a:gd name="T1" fmla="*/ 39 h 43"/>
                  <a:gd name="T2" fmla="*/ 3 w 42"/>
                  <a:gd name="T3" fmla="*/ 0 h 43"/>
                  <a:gd name="T4" fmla="*/ 0 w 42"/>
                  <a:gd name="T5" fmla="*/ 4 h 43"/>
                  <a:gd name="T6" fmla="*/ 38 w 42"/>
                  <a:gd name="T7" fmla="*/ 43 h 43"/>
                  <a:gd name="T8" fmla="*/ 42 w 42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42" y="39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38" y="43"/>
                    </a:lnTo>
                    <a:lnTo>
                      <a:pt x="42" y="39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ṩļïďê">
                <a:extLst>
                  <a:ext uri="{FF2B5EF4-FFF2-40B4-BE49-F238E27FC236}">
                    <a16:creationId xmlns:a16="http://schemas.microsoft.com/office/drawing/2014/main" id="{69F5D0EB-AACE-4CFE-B964-D682372DA634}"/>
                  </a:ext>
                </a:extLst>
              </p:cNvPr>
              <p:cNvSpPr/>
              <p:nvPr/>
            </p:nvSpPr>
            <p:spPr bwMode="auto">
              <a:xfrm>
                <a:off x="5013326" y="2428876"/>
                <a:ext cx="90488" cy="112713"/>
              </a:xfrm>
              <a:custGeom>
                <a:avLst/>
                <a:gdLst>
                  <a:gd name="T0" fmla="*/ 6 w 31"/>
                  <a:gd name="T1" fmla="*/ 35 h 38"/>
                  <a:gd name="T2" fmla="*/ 17 w 31"/>
                  <a:gd name="T3" fmla="*/ 33 h 38"/>
                  <a:gd name="T4" fmla="*/ 29 w 31"/>
                  <a:gd name="T5" fmla="*/ 13 h 38"/>
                  <a:gd name="T6" fmla="*/ 29 w 31"/>
                  <a:gd name="T7" fmla="*/ 6 h 38"/>
                  <a:gd name="T8" fmla="*/ 24 w 31"/>
                  <a:gd name="T9" fmla="*/ 1 h 38"/>
                  <a:gd name="T10" fmla="*/ 16 w 31"/>
                  <a:gd name="T11" fmla="*/ 5 h 38"/>
                  <a:gd name="T12" fmla="*/ 2 w 31"/>
                  <a:gd name="T13" fmla="*/ 23 h 38"/>
                  <a:gd name="T14" fmla="*/ 4 w 31"/>
                  <a:gd name="T15" fmla="*/ 34 h 38"/>
                  <a:gd name="T16" fmla="*/ 6 w 31"/>
                  <a:gd name="T17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8">
                    <a:moveTo>
                      <a:pt x="6" y="35"/>
                    </a:moveTo>
                    <a:cubicBezTo>
                      <a:pt x="10" y="38"/>
                      <a:pt x="15" y="37"/>
                      <a:pt x="17" y="3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0" y="11"/>
                      <a:pt x="31" y="8"/>
                      <a:pt x="29" y="6"/>
                    </a:cubicBezTo>
                    <a:cubicBezTo>
                      <a:pt x="28" y="3"/>
                      <a:pt x="26" y="2"/>
                      <a:pt x="24" y="1"/>
                    </a:cubicBezTo>
                    <a:cubicBezTo>
                      <a:pt x="21" y="0"/>
                      <a:pt x="17" y="2"/>
                      <a:pt x="16" y="5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6"/>
                      <a:pt x="0" y="31"/>
                      <a:pt x="4" y="34"/>
                    </a:cubicBezTo>
                    <a:lnTo>
                      <a:pt x="6" y="35"/>
                    </a:lnTo>
                    <a:close/>
                  </a:path>
                </a:pathLst>
              </a:custGeom>
              <a:solidFill>
                <a:srgbClr val="FBC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ş1iḋê">
                <a:extLst>
                  <a:ext uri="{FF2B5EF4-FFF2-40B4-BE49-F238E27FC236}">
                    <a16:creationId xmlns:a16="http://schemas.microsoft.com/office/drawing/2014/main" id="{CDEC1682-A0D8-4FD0-83B9-669F9E83140E}"/>
                  </a:ext>
                </a:extLst>
              </p:cNvPr>
              <p:cNvSpPr/>
              <p:nvPr/>
            </p:nvSpPr>
            <p:spPr bwMode="auto">
              <a:xfrm>
                <a:off x="4965701" y="2397126"/>
                <a:ext cx="103188" cy="114300"/>
              </a:xfrm>
              <a:custGeom>
                <a:avLst/>
                <a:gdLst>
                  <a:gd name="T0" fmla="*/ 6 w 35"/>
                  <a:gd name="T1" fmla="*/ 36 h 39"/>
                  <a:gd name="T2" fmla="*/ 18 w 35"/>
                  <a:gd name="T3" fmla="*/ 35 h 39"/>
                  <a:gd name="T4" fmla="*/ 33 w 35"/>
                  <a:gd name="T5" fmla="*/ 14 h 39"/>
                  <a:gd name="T6" fmla="*/ 34 w 35"/>
                  <a:gd name="T7" fmla="*/ 6 h 39"/>
                  <a:gd name="T8" fmla="*/ 29 w 35"/>
                  <a:gd name="T9" fmla="*/ 1 h 39"/>
                  <a:gd name="T10" fmla="*/ 20 w 35"/>
                  <a:gd name="T11" fmla="*/ 4 h 39"/>
                  <a:gd name="T12" fmla="*/ 3 w 35"/>
                  <a:gd name="T13" fmla="*/ 22 h 39"/>
                  <a:gd name="T14" fmla="*/ 4 w 35"/>
                  <a:gd name="T15" fmla="*/ 34 h 39"/>
                  <a:gd name="T16" fmla="*/ 6 w 35"/>
                  <a:gd name="T17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9">
                    <a:moveTo>
                      <a:pt x="6" y="36"/>
                    </a:moveTo>
                    <a:cubicBezTo>
                      <a:pt x="10" y="39"/>
                      <a:pt x="15" y="38"/>
                      <a:pt x="18" y="3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5" y="12"/>
                      <a:pt x="35" y="9"/>
                      <a:pt x="34" y="6"/>
                    </a:cubicBezTo>
                    <a:cubicBezTo>
                      <a:pt x="33" y="4"/>
                      <a:pt x="31" y="2"/>
                      <a:pt x="29" y="1"/>
                    </a:cubicBezTo>
                    <a:cubicBezTo>
                      <a:pt x="26" y="0"/>
                      <a:pt x="22" y="2"/>
                      <a:pt x="20" y="4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6"/>
                      <a:pt x="0" y="31"/>
                      <a:pt x="4" y="34"/>
                    </a:cubicBezTo>
                    <a:lnTo>
                      <a:pt x="6" y="36"/>
                    </a:lnTo>
                    <a:close/>
                  </a:path>
                </a:pathLst>
              </a:custGeom>
              <a:solidFill>
                <a:srgbClr val="FBC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iš1îḍê">
                <a:extLst>
                  <a:ext uri="{FF2B5EF4-FFF2-40B4-BE49-F238E27FC236}">
                    <a16:creationId xmlns:a16="http://schemas.microsoft.com/office/drawing/2014/main" id="{37E98ABB-A670-4EC9-A9CF-DA9EA70E2FA4}"/>
                  </a:ext>
                </a:extLst>
              </p:cNvPr>
              <p:cNvSpPr/>
              <p:nvPr/>
            </p:nvSpPr>
            <p:spPr bwMode="auto">
              <a:xfrm>
                <a:off x="4930776" y="2359026"/>
                <a:ext cx="111125" cy="109538"/>
              </a:xfrm>
              <a:custGeom>
                <a:avLst/>
                <a:gdLst>
                  <a:gd name="T0" fmla="*/ 6 w 38"/>
                  <a:gd name="T1" fmla="*/ 33 h 37"/>
                  <a:gd name="T2" fmla="*/ 18 w 38"/>
                  <a:gd name="T3" fmla="*/ 33 h 37"/>
                  <a:gd name="T4" fmla="*/ 36 w 38"/>
                  <a:gd name="T5" fmla="*/ 14 h 37"/>
                  <a:gd name="T6" fmla="*/ 38 w 38"/>
                  <a:gd name="T7" fmla="*/ 7 h 37"/>
                  <a:gd name="T8" fmla="*/ 33 w 38"/>
                  <a:gd name="T9" fmla="*/ 1 h 37"/>
                  <a:gd name="T10" fmla="*/ 24 w 38"/>
                  <a:gd name="T11" fmla="*/ 3 h 37"/>
                  <a:gd name="T12" fmla="*/ 4 w 38"/>
                  <a:gd name="T13" fmla="*/ 20 h 37"/>
                  <a:gd name="T14" fmla="*/ 4 w 38"/>
                  <a:gd name="T15" fmla="*/ 31 h 37"/>
                  <a:gd name="T16" fmla="*/ 6 w 38"/>
                  <a:gd name="T17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6" y="33"/>
                    </a:moveTo>
                    <a:cubicBezTo>
                      <a:pt x="9" y="36"/>
                      <a:pt x="14" y="37"/>
                      <a:pt x="18" y="3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2"/>
                      <a:pt x="38" y="10"/>
                      <a:pt x="38" y="7"/>
                    </a:cubicBezTo>
                    <a:cubicBezTo>
                      <a:pt x="37" y="4"/>
                      <a:pt x="35" y="2"/>
                      <a:pt x="33" y="1"/>
                    </a:cubicBezTo>
                    <a:cubicBezTo>
                      <a:pt x="30" y="0"/>
                      <a:pt x="26" y="1"/>
                      <a:pt x="24" y="3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0" y="23"/>
                      <a:pt x="1" y="27"/>
                      <a:pt x="4" y="31"/>
                    </a:cubicBezTo>
                    <a:lnTo>
                      <a:pt x="6" y="33"/>
                    </a:lnTo>
                    <a:close/>
                  </a:path>
                </a:pathLst>
              </a:custGeom>
              <a:solidFill>
                <a:srgbClr val="FBC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şľíḓe">
                <a:extLst>
                  <a:ext uri="{FF2B5EF4-FFF2-40B4-BE49-F238E27FC236}">
                    <a16:creationId xmlns:a16="http://schemas.microsoft.com/office/drawing/2014/main" id="{295FF7F5-EAF7-4137-8F4B-A24C052BDFF9}"/>
                  </a:ext>
                </a:extLst>
              </p:cNvPr>
              <p:cNvSpPr/>
              <p:nvPr/>
            </p:nvSpPr>
            <p:spPr bwMode="auto">
              <a:xfrm>
                <a:off x="4913313" y="2317751"/>
                <a:ext cx="103188" cy="100013"/>
              </a:xfrm>
              <a:custGeom>
                <a:avLst/>
                <a:gdLst>
                  <a:gd name="T0" fmla="*/ 4 w 35"/>
                  <a:gd name="T1" fmla="*/ 30 h 34"/>
                  <a:gd name="T2" fmla="*/ 14 w 35"/>
                  <a:gd name="T3" fmla="*/ 30 h 34"/>
                  <a:gd name="T4" fmla="*/ 33 w 35"/>
                  <a:gd name="T5" fmla="*/ 13 h 34"/>
                  <a:gd name="T6" fmla="*/ 35 w 35"/>
                  <a:gd name="T7" fmla="*/ 6 h 34"/>
                  <a:gd name="T8" fmla="*/ 31 w 35"/>
                  <a:gd name="T9" fmla="*/ 1 h 34"/>
                  <a:gd name="T10" fmla="*/ 22 w 35"/>
                  <a:gd name="T11" fmla="*/ 3 h 34"/>
                  <a:gd name="T12" fmla="*/ 4 w 35"/>
                  <a:gd name="T13" fmla="*/ 18 h 34"/>
                  <a:gd name="T14" fmla="*/ 3 w 35"/>
                  <a:gd name="T15" fmla="*/ 29 h 34"/>
                  <a:gd name="T16" fmla="*/ 4 w 35"/>
                  <a:gd name="T1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4">
                    <a:moveTo>
                      <a:pt x="4" y="30"/>
                    </a:moveTo>
                    <a:cubicBezTo>
                      <a:pt x="7" y="34"/>
                      <a:pt x="11" y="33"/>
                      <a:pt x="14" y="30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5" y="11"/>
                      <a:pt x="35" y="9"/>
                      <a:pt x="35" y="6"/>
                    </a:cubicBezTo>
                    <a:cubicBezTo>
                      <a:pt x="34" y="4"/>
                      <a:pt x="33" y="2"/>
                      <a:pt x="31" y="1"/>
                    </a:cubicBezTo>
                    <a:cubicBezTo>
                      <a:pt x="28" y="0"/>
                      <a:pt x="25" y="1"/>
                      <a:pt x="22" y="3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21"/>
                      <a:pt x="0" y="25"/>
                      <a:pt x="3" y="29"/>
                    </a:cubicBezTo>
                    <a:lnTo>
                      <a:pt x="4" y="30"/>
                    </a:lnTo>
                    <a:close/>
                  </a:path>
                </a:pathLst>
              </a:custGeom>
              <a:solidFill>
                <a:srgbClr val="FBC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$ļíde">
                <a:extLst>
                  <a:ext uri="{FF2B5EF4-FFF2-40B4-BE49-F238E27FC236}">
                    <a16:creationId xmlns:a16="http://schemas.microsoft.com/office/drawing/2014/main" id="{B2EC9514-A9D8-4EB8-93ED-89E75EBC2488}"/>
                  </a:ext>
                </a:extLst>
              </p:cNvPr>
              <p:cNvSpPr/>
              <p:nvPr/>
            </p:nvSpPr>
            <p:spPr bwMode="auto">
              <a:xfrm>
                <a:off x="5057776" y="2438401"/>
                <a:ext cx="38100" cy="38100"/>
              </a:xfrm>
              <a:custGeom>
                <a:avLst/>
                <a:gdLst>
                  <a:gd name="T0" fmla="*/ 6 w 13"/>
                  <a:gd name="T1" fmla="*/ 13 h 13"/>
                  <a:gd name="T2" fmla="*/ 10 w 13"/>
                  <a:gd name="T3" fmla="*/ 12 h 13"/>
                  <a:gd name="T4" fmla="*/ 12 w 13"/>
                  <a:gd name="T5" fmla="*/ 9 h 13"/>
                  <a:gd name="T6" fmla="*/ 13 w 13"/>
                  <a:gd name="T7" fmla="*/ 4 h 13"/>
                  <a:gd name="T8" fmla="*/ 12 w 13"/>
                  <a:gd name="T9" fmla="*/ 4 h 13"/>
                  <a:gd name="T10" fmla="*/ 11 w 13"/>
                  <a:gd name="T11" fmla="*/ 1 h 13"/>
                  <a:gd name="T12" fmla="*/ 8 w 13"/>
                  <a:gd name="T13" fmla="*/ 0 h 13"/>
                  <a:gd name="T14" fmla="*/ 3 w 13"/>
                  <a:gd name="T15" fmla="*/ 2 h 13"/>
                  <a:gd name="T16" fmla="*/ 1 w 13"/>
                  <a:gd name="T17" fmla="*/ 4 h 13"/>
                  <a:gd name="T18" fmla="*/ 1 w 13"/>
                  <a:gd name="T19" fmla="*/ 9 h 13"/>
                  <a:gd name="T20" fmla="*/ 6 w 13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8" y="13"/>
                      <a:pt x="9" y="13"/>
                      <a:pt x="10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7"/>
                      <a:pt x="13" y="6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2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6" y="0"/>
                      <a:pt x="5" y="0"/>
                      <a:pt x="3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7"/>
                      <a:pt x="1" y="9"/>
                    </a:cubicBezTo>
                    <a:cubicBezTo>
                      <a:pt x="2" y="10"/>
                      <a:pt x="4" y="12"/>
                      <a:pt x="6" y="13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sḷîḍe">
                <a:extLst>
                  <a:ext uri="{FF2B5EF4-FFF2-40B4-BE49-F238E27FC236}">
                    <a16:creationId xmlns:a16="http://schemas.microsoft.com/office/drawing/2014/main" id="{0F6CAA63-39A9-4559-8E15-41D3C056367E}"/>
                  </a:ext>
                </a:extLst>
              </p:cNvPr>
              <p:cNvSpPr/>
              <p:nvPr/>
            </p:nvSpPr>
            <p:spPr bwMode="auto">
              <a:xfrm>
                <a:off x="5021263" y="2406651"/>
                <a:ext cx="41275" cy="41275"/>
              </a:xfrm>
              <a:custGeom>
                <a:avLst/>
                <a:gdLst>
                  <a:gd name="T0" fmla="*/ 6 w 14"/>
                  <a:gd name="T1" fmla="*/ 13 h 14"/>
                  <a:gd name="T2" fmla="*/ 10 w 14"/>
                  <a:gd name="T3" fmla="*/ 13 h 14"/>
                  <a:gd name="T4" fmla="*/ 12 w 14"/>
                  <a:gd name="T5" fmla="*/ 10 h 14"/>
                  <a:gd name="T6" fmla="*/ 13 w 14"/>
                  <a:gd name="T7" fmla="*/ 5 h 14"/>
                  <a:gd name="T8" fmla="*/ 13 w 14"/>
                  <a:gd name="T9" fmla="*/ 4 h 14"/>
                  <a:gd name="T10" fmla="*/ 12 w 14"/>
                  <a:gd name="T11" fmla="*/ 2 h 14"/>
                  <a:gd name="T12" fmla="*/ 9 w 14"/>
                  <a:gd name="T13" fmla="*/ 0 h 14"/>
                  <a:gd name="T14" fmla="*/ 4 w 14"/>
                  <a:gd name="T15" fmla="*/ 1 h 14"/>
                  <a:gd name="T16" fmla="*/ 1 w 14"/>
                  <a:gd name="T17" fmla="*/ 4 h 14"/>
                  <a:gd name="T18" fmla="*/ 1 w 14"/>
                  <a:gd name="T19" fmla="*/ 9 h 14"/>
                  <a:gd name="T20" fmla="*/ 6 w 14"/>
                  <a:gd name="T21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4">
                    <a:moveTo>
                      <a:pt x="6" y="13"/>
                    </a:moveTo>
                    <a:cubicBezTo>
                      <a:pt x="7" y="14"/>
                      <a:pt x="9" y="14"/>
                      <a:pt x="10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8"/>
                      <a:pt x="14" y="6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2"/>
                      <a:pt x="12" y="2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7"/>
                      <a:pt x="1" y="9"/>
                    </a:cubicBezTo>
                    <a:cubicBezTo>
                      <a:pt x="2" y="11"/>
                      <a:pt x="4" y="12"/>
                      <a:pt x="6" y="13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ṩļîḍè">
                <a:extLst>
                  <a:ext uri="{FF2B5EF4-FFF2-40B4-BE49-F238E27FC236}">
                    <a16:creationId xmlns:a16="http://schemas.microsoft.com/office/drawing/2014/main" id="{003125EC-E52E-4BCE-949B-41C8F06F4467}"/>
                  </a:ext>
                </a:extLst>
              </p:cNvPr>
              <p:cNvSpPr/>
              <p:nvPr/>
            </p:nvSpPr>
            <p:spPr bwMode="auto">
              <a:xfrm>
                <a:off x="4995863" y="2365376"/>
                <a:ext cx="41275" cy="44450"/>
              </a:xfrm>
              <a:custGeom>
                <a:avLst/>
                <a:gdLst>
                  <a:gd name="T0" fmla="*/ 5 w 14"/>
                  <a:gd name="T1" fmla="*/ 14 h 15"/>
                  <a:gd name="T2" fmla="*/ 9 w 14"/>
                  <a:gd name="T3" fmla="*/ 13 h 15"/>
                  <a:gd name="T4" fmla="*/ 12 w 14"/>
                  <a:gd name="T5" fmla="*/ 11 h 15"/>
                  <a:gd name="T6" fmla="*/ 14 w 14"/>
                  <a:gd name="T7" fmla="*/ 6 h 15"/>
                  <a:gd name="T8" fmla="*/ 13 w 14"/>
                  <a:gd name="T9" fmla="*/ 6 h 15"/>
                  <a:gd name="T10" fmla="*/ 12 w 14"/>
                  <a:gd name="T11" fmla="*/ 3 h 15"/>
                  <a:gd name="T12" fmla="*/ 10 w 14"/>
                  <a:gd name="T13" fmla="*/ 1 h 15"/>
                  <a:gd name="T14" fmla="*/ 4 w 14"/>
                  <a:gd name="T15" fmla="*/ 2 h 15"/>
                  <a:gd name="T16" fmla="*/ 1 w 14"/>
                  <a:gd name="T17" fmla="*/ 4 h 15"/>
                  <a:gd name="T18" fmla="*/ 0 w 14"/>
                  <a:gd name="T19" fmla="*/ 8 h 15"/>
                  <a:gd name="T20" fmla="*/ 5 w 14"/>
                  <a:gd name="T2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5">
                    <a:moveTo>
                      <a:pt x="5" y="14"/>
                    </a:moveTo>
                    <a:cubicBezTo>
                      <a:pt x="7" y="15"/>
                      <a:pt x="8" y="14"/>
                      <a:pt x="9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4" y="8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3"/>
                      <a:pt x="12" y="3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6" y="1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2" y="10"/>
                      <a:pt x="3" y="12"/>
                      <a:pt x="5" y="14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lîḋè">
                <a:extLst>
                  <a:ext uri="{FF2B5EF4-FFF2-40B4-BE49-F238E27FC236}">
                    <a16:creationId xmlns:a16="http://schemas.microsoft.com/office/drawing/2014/main" id="{2EB71D9F-ABDB-4224-8A3C-6786FFA648B0}"/>
                  </a:ext>
                </a:extLst>
              </p:cNvPr>
              <p:cNvSpPr/>
              <p:nvPr/>
            </p:nvSpPr>
            <p:spPr bwMode="auto">
              <a:xfrm>
                <a:off x="4975226" y="2324101"/>
                <a:ext cx="34925" cy="34925"/>
              </a:xfrm>
              <a:custGeom>
                <a:avLst/>
                <a:gdLst>
                  <a:gd name="T0" fmla="*/ 5 w 12"/>
                  <a:gd name="T1" fmla="*/ 12 h 12"/>
                  <a:gd name="T2" fmla="*/ 9 w 12"/>
                  <a:gd name="T3" fmla="*/ 11 h 12"/>
                  <a:gd name="T4" fmla="*/ 11 w 12"/>
                  <a:gd name="T5" fmla="*/ 10 h 12"/>
                  <a:gd name="T6" fmla="*/ 12 w 12"/>
                  <a:gd name="T7" fmla="*/ 5 h 12"/>
                  <a:gd name="T8" fmla="*/ 12 w 12"/>
                  <a:gd name="T9" fmla="*/ 5 h 12"/>
                  <a:gd name="T10" fmla="*/ 11 w 12"/>
                  <a:gd name="T11" fmla="*/ 2 h 12"/>
                  <a:gd name="T12" fmla="*/ 9 w 12"/>
                  <a:gd name="T13" fmla="*/ 1 h 12"/>
                  <a:gd name="T14" fmla="*/ 4 w 12"/>
                  <a:gd name="T15" fmla="*/ 1 h 12"/>
                  <a:gd name="T16" fmla="*/ 1 w 12"/>
                  <a:gd name="T17" fmla="*/ 3 h 12"/>
                  <a:gd name="T18" fmla="*/ 1 w 12"/>
                  <a:gd name="T19" fmla="*/ 7 h 12"/>
                  <a:gd name="T20" fmla="*/ 5 w 12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2">
                    <a:moveTo>
                      <a:pt x="5" y="12"/>
                    </a:moveTo>
                    <a:cubicBezTo>
                      <a:pt x="6" y="12"/>
                      <a:pt x="7" y="12"/>
                      <a:pt x="9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9"/>
                      <a:pt x="12" y="7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1" y="3"/>
                      <a:pt x="11" y="2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2" y="9"/>
                      <a:pt x="3" y="11"/>
                      <a:pt x="5" y="12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ŝḷîḍe">
                <a:extLst>
                  <a:ext uri="{FF2B5EF4-FFF2-40B4-BE49-F238E27FC236}">
                    <a16:creationId xmlns:a16="http://schemas.microsoft.com/office/drawing/2014/main" id="{6EC70211-F20D-419C-9138-9C97165748D4}"/>
                  </a:ext>
                </a:extLst>
              </p:cNvPr>
              <p:cNvSpPr/>
              <p:nvPr/>
            </p:nvSpPr>
            <p:spPr bwMode="auto">
              <a:xfrm>
                <a:off x="5089526" y="1535113"/>
                <a:ext cx="1125538" cy="782638"/>
              </a:xfrm>
              <a:custGeom>
                <a:avLst/>
                <a:gdLst>
                  <a:gd name="T0" fmla="*/ 383 w 383"/>
                  <a:gd name="T1" fmla="*/ 0 h 267"/>
                  <a:gd name="T2" fmla="*/ 158 w 383"/>
                  <a:gd name="T3" fmla="*/ 74 h 267"/>
                  <a:gd name="T4" fmla="*/ 0 w 383"/>
                  <a:gd name="T5" fmla="*/ 224 h 267"/>
                  <a:gd name="T6" fmla="*/ 55 w 383"/>
                  <a:gd name="T7" fmla="*/ 267 h 267"/>
                  <a:gd name="T8" fmla="*/ 178 w 383"/>
                  <a:gd name="T9" fmla="*/ 148 h 267"/>
                  <a:gd name="T10" fmla="*/ 337 w 383"/>
                  <a:gd name="T11" fmla="*/ 105 h 267"/>
                  <a:gd name="T12" fmla="*/ 383 w 383"/>
                  <a:gd name="T1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3" h="267">
                    <a:moveTo>
                      <a:pt x="383" y="0"/>
                    </a:moveTo>
                    <a:cubicBezTo>
                      <a:pt x="383" y="0"/>
                      <a:pt x="210" y="53"/>
                      <a:pt x="158" y="74"/>
                    </a:cubicBezTo>
                    <a:cubicBezTo>
                      <a:pt x="106" y="95"/>
                      <a:pt x="11" y="211"/>
                      <a:pt x="0" y="224"/>
                    </a:cubicBezTo>
                    <a:cubicBezTo>
                      <a:pt x="55" y="267"/>
                      <a:pt x="55" y="267"/>
                      <a:pt x="55" y="267"/>
                    </a:cubicBezTo>
                    <a:cubicBezTo>
                      <a:pt x="55" y="267"/>
                      <a:pt x="155" y="159"/>
                      <a:pt x="178" y="148"/>
                    </a:cubicBezTo>
                    <a:cubicBezTo>
                      <a:pt x="202" y="136"/>
                      <a:pt x="337" y="105"/>
                      <a:pt x="337" y="105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A6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Sḷíḍé">
                <a:extLst>
                  <a:ext uri="{FF2B5EF4-FFF2-40B4-BE49-F238E27FC236}">
                    <a16:creationId xmlns:a16="http://schemas.microsoft.com/office/drawing/2014/main" id="{0ADC55C5-1AB9-4968-9EB1-DE17689FED90}"/>
                  </a:ext>
                </a:extLst>
              </p:cNvPr>
              <p:cNvSpPr/>
              <p:nvPr/>
            </p:nvSpPr>
            <p:spPr bwMode="auto">
              <a:xfrm>
                <a:off x="5824538" y="1535113"/>
                <a:ext cx="390525" cy="369888"/>
              </a:xfrm>
              <a:custGeom>
                <a:avLst/>
                <a:gdLst>
                  <a:gd name="T0" fmla="*/ 17 w 133"/>
                  <a:gd name="T1" fmla="*/ 37 h 126"/>
                  <a:gd name="T2" fmla="*/ 0 w 133"/>
                  <a:gd name="T3" fmla="*/ 126 h 126"/>
                  <a:gd name="T4" fmla="*/ 87 w 133"/>
                  <a:gd name="T5" fmla="*/ 105 h 126"/>
                  <a:gd name="T6" fmla="*/ 133 w 133"/>
                  <a:gd name="T7" fmla="*/ 0 h 126"/>
                  <a:gd name="T8" fmla="*/ 17 w 133"/>
                  <a:gd name="T9" fmla="*/ 3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26">
                    <a:moveTo>
                      <a:pt x="17" y="37"/>
                    </a:moveTo>
                    <a:cubicBezTo>
                      <a:pt x="32" y="48"/>
                      <a:pt x="19" y="108"/>
                      <a:pt x="0" y="126"/>
                    </a:cubicBezTo>
                    <a:cubicBezTo>
                      <a:pt x="42" y="115"/>
                      <a:pt x="87" y="105"/>
                      <a:pt x="87" y="105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0"/>
                      <a:pt x="76" y="18"/>
                      <a:pt x="17" y="37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ṥḷïde">
                <a:extLst>
                  <a:ext uri="{FF2B5EF4-FFF2-40B4-BE49-F238E27FC236}">
                    <a16:creationId xmlns:a16="http://schemas.microsoft.com/office/drawing/2014/main" id="{35116A6D-E725-4DDD-B720-2DCF3C7676CF}"/>
                  </a:ext>
                </a:extLst>
              </p:cNvPr>
              <p:cNvSpPr/>
              <p:nvPr/>
            </p:nvSpPr>
            <p:spPr bwMode="auto">
              <a:xfrm>
                <a:off x="5465763" y="1493838"/>
                <a:ext cx="1098550" cy="1317625"/>
              </a:xfrm>
              <a:custGeom>
                <a:avLst/>
                <a:gdLst>
                  <a:gd name="T0" fmla="*/ 347 w 374"/>
                  <a:gd name="T1" fmla="*/ 52 h 449"/>
                  <a:gd name="T2" fmla="*/ 263 w 374"/>
                  <a:gd name="T3" fmla="*/ 11 h 449"/>
                  <a:gd name="T4" fmla="*/ 98 w 374"/>
                  <a:gd name="T5" fmla="*/ 218 h 449"/>
                  <a:gd name="T6" fmla="*/ 0 w 374"/>
                  <a:gd name="T7" fmla="*/ 435 h 449"/>
                  <a:gd name="T8" fmla="*/ 250 w 374"/>
                  <a:gd name="T9" fmla="*/ 398 h 449"/>
                  <a:gd name="T10" fmla="*/ 285 w 374"/>
                  <a:gd name="T11" fmla="*/ 248 h 449"/>
                  <a:gd name="T12" fmla="*/ 347 w 374"/>
                  <a:gd name="T13" fmla="*/ 52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449">
                    <a:moveTo>
                      <a:pt x="347" y="52"/>
                    </a:moveTo>
                    <a:cubicBezTo>
                      <a:pt x="338" y="33"/>
                      <a:pt x="300" y="0"/>
                      <a:pt x="263" y="11"/>
                    </a:cubicBezTo>
                    <a:cubicBezTo>
                      <a:pt x="204" y="30"/>
                      <a:pt x="129" y="117"/>
                      <a:pt x="98" y="218"/>
                    </a:cubicBezTo>
                    <a:cubicBezTo>
                      <a:pt x="80" y="276"/>
                      <a:pt x="39" y="405"/>
                      <a:pt x="0" y="435"/>
                    </a:cubicBezTo>
                    <a:cubicBezTo>
                      <a:pt x="0" y="435"/>
                      <a:pt x="163" y="449"/>
                      <a:pt x="250" y="398"/>
                    </a:cubicBezTo>
                    <a:cubicBezTo>
                      <a:pt x="250" y="398"/>
                      <a:pt x="242" y="373"/>
                      <a:pt x="285" y="248"/>
                    </a:cubicBezTo>
                    <a:cubicBezTo>
                      <a:pt x="324" y="162"/>
                      <a:pt x="374" y="109"/>
                      <a:pt x="347" y="52"/>
                    </a:cubicBezTo>
                    <a:close/>
                  </a:path>
                </a:pathLst>
              </a:custGeom>
              <a:solidFill>
                <a:srgbClr val="008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ṥľiḍe">
                <a:extLst>
                  <a:ext uri="{FF2B5EF4-FFF2-40B4-BE49-F238E27FC236}">
                    <a16:creationId xmlns:a16="http://schemas.microsoft.com/office/drawing/2014/main" id="{70D89070-5CE7-4A07-B735-5B537AA31C16}"/>
                  </a:ext>
                </a:extLst>
              </p:cNvPr>
              <p:cNvSpPr/>
              <p:nvPr/>
            </p:nvSpPr>
            <p:spPr bwMode="auto">
              <a:xfrm>
                <a:off x="6188076" y="1660526"/>
                <a:ext cx="368300" cy="628650"/>
              </a:xfrm>
              <a:custGeom>
                <a:avLst/>
                <a:gdLst>
                  <a:gd name="T0" fmla="*/ 67 w 125"/>
                  <a:gd name="T1" fmla="*/ 13 h 214"/>
                  <a:gd name="T2" fmla="*/ 26 w 125"/>
                  <a:gd name="T3" fmla="*/ 17 h 214"/>
                  <a:gd name="T4" fmla="*/ 32 w 125"/>
                  <a:gd name="T5" fmla="*/ 214 h 214"/>
                  <a:gd name="T6" fmla="*/ 39 w 125"/>
                  <a:gd name="T7" fmla="*/ 191 h 214"/>
                  <a:gd name="T8" fmla="*/ 103 w 125"/>
                  <a:gd name="T9" fmla="*/ 0 h 214"/>
                  <a:gd name="T10" fmla="*/ 67 w 125"/>
                  <a:gd name="T11" fmla="*/ 1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214">
                    <a:moveTo>
                      <a:pt x="67" y="13"/>
                    </a:moveTo>
                    <a:cubicBezTo>
                      <a:pt x="55" y="18"/>
                      <a:pt x="30" y="5"/>
                      <a:pt x="26" y="17"/>
                    </a:cubicBezTo>
                    <a:cubicBezTo>
                      <a:pt x="0" y="94"/>
                      <a:pt x="32" y="169"/>
                      <a:pt x="32" y="214"/>
                    </a:cubicBezTo>
                    <a:cubicBezTo>
                      <a:pt x="34" y="207"/>
                      <a:pt x="37" y="199"/>
                      <a:pt x="39" y="191"/>
                    </a:cubicBezTo>
                    <a:cubicBezTo>
                      <a:pt x="77" y="107"/>
                      <a:pt x="125" y="55"/>
                      <a:pt x="103" y="0"/>
                    </a:cubicBezTo>
                    <a:cubicBezTo>
                      <a:pt x="91" y="5"/>
                      <a:pt x="79" y="9"/>
                      <a:pt x="67" y="13"/>
                    </a:cubicBezTo>
                    <a:close/>
                  </a:path>
                </a:pathLst>
              </a:custGeom>
              <a:solidFill>
                <a:srgbClr val="0A64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$ļiḍé">
                <a:extLst>
                  <a:ext uri="{FF2B5EF4-FFF2-40B4-BE49-F238E27FC236}">
                    <a16:creationId xmlns:a16="http://schemas.microsoft.com/office/drawing/2014/main" id="{F548A696-AD8C-4C18-9975-24BBBB2A57BC}"/>
                  </a:ext>
                </a:extLst>
              </p:cNvPr>
              <p:cNvSpPr/>
              <p:nvPr/>
            </p:nvSpPr>
            <p:spPr bwMode="auto">
              <a:xfrm>
                <a:off x="7232651" y="2130426"/>
                <a:ext cx="373063" cy="279400"/>
              </a:xfrm>
              <a:custGeom>
                <a:avLst/>
                <a:gdLst>
                  <a:gd name="T0" fmla="*/ 20 w 127"/>
                  <a:gd name="T1" fmla="*/ 11 h 95"/>
                  <a:gd name="T2" fmla="*/ 44 w 127"/>
                  <a:gd name="T3" fmla="*/ 15 h 95"/>
                  <a:gd name="T4" fmla="*/ 53 w 127"/>
                  <a:gd name="T5" fmla="*/ 12 h 95"/>
                  <a:gd name="T6" fmla="*/ 55 w 127"/>
                  <a:gd name="T7" fmla="*/ 10 h 95"/>
                  <a:gd name="T8" fmla="*/ 75 w 127"/>
                  <a:gd name="T9" fmla="*/ 1 h 95"/>
                  <a:gd name="T10" fmla="*/ 96 w 127"/>
                  <a:gd name="T11" fmla="*/ 2 h 95"/>
                  <a:gd name="T12" fmla="*/ 107 w 127"/>
                  <a:gd name="T13" fmla="*/ 10 h 95"/>
                  <a:gd name="T14" fmla="*/ 108 w 127"/>
                  <a:gd name="T15" fmla="*/ 14 h 95"/>
                  <a:gd name="T16" fmla="*/ 119 w 127"/>
                  <a:gd name="T17" fmla="*/ 18 h 95"/>
                  <a:gd name="T18" fmla="*/ 126 w 127"/>
                  <a:gd name="T19" fmla="*/ 27 h 95"/>
                  <a:gd name="T20" fmla="*/ 124 w 127"/>
                  <a:gd name="T21" fmla="*/ 36 h 95"/>
                  <a:gd name="T22" fmla="*/ 125 w 127"/>
                  <a:gd name="T23" fmla="*/ 43 h 95"/>
                  <a:gd name="T24" fmla="*/ 125 w 127"/>
                  <a:gd name="T25" fmla="*/ 44 h 95"/>
                  <a:gd name="T26" fmla="*/ 123 w 127"/>
                  <a:gd name="T27" fmla="*/ 56 h 95"/>
                  <a:gd name="T28" fmla="*/ 122 w 127"/>
                  <a:gd name="T29" fmla="*/ 58 h 95"/>
                  <a:gd name="T30" fmla="*/ 120 w 127"/>
                  <a:gd name="T31" fmla="*/ 64 h 95"/>
                  <a:gd name="T32" fmla="*/ 119 w 127"/>
                  <a:gd name="T33" fmla="*/ 68 h 95"/>
                  <a:gd name="T34" fmla="*/ 117 w 127"/>
                  <a:gd name="T35" fmla="*/ 74 h 95"/>
                  <a:gd name="T36" fmla="*/ 115 w 127"/>
                  <a:gd name="T37" fmla="*/ 77 h 95"/>
                  <a:gd name="T38" fmla="*/ 113 w 127"/>
                  <a:gd name="T39" fmla="*/ 80 h 95"/>
                  <a:gd name="T40" fmla="*/ 111 w 127"/>
                  <a:gd name="T41" fmla="*/ 85 h 95"/>
                  <a:gd name="T42" fmla="*/ 95 w 127"/>
                  <a:gd name="T43" fmla="*/ 95 h 95"/>
                  <a:gd name="T44" fmla="*/ 54 w 127"/>
                  <a:gd name="T45" fmla="*/ 86 h 95"/>
                  <a:gd name="T46" fmla="*/ 43 w 127"/>
                  <a:gd name="T47" fmla="*/ 81 h 95"/>
                  <a:gd name="T48" fmla="*/ 39 w 127"/>
                  <a:gd name="T49" fmla="*/ 77 h 95"/>
                  <a:gd name="T50" fmla="*/ 30 w 127"/>
                  <a:gd name="T51" fmla="*/ 73 h 95"/>
                  <a:gd name="T52" fmla="*/ 9 w 127"/>
                  <a:gd name="T53" fmla="*/ 72 h 95"/>
                  <a:gd name="T54" fmla="*/ 2 w 127"/>
                  <a:gd name="T55" fmla="*/ 65 h 95"/>
                  <a:gd name="T56" fmla="*/ 2 w 127"/>
                  <a:gd name="T57" fmla="*/ 59 h 95"/>
                  <a:gd name="T58" fmla="*/ 11 w 127"/>
                  <a:gd name="T59" fmla="*/ 15 h 95"/>
                  <a:gd name="T60" fmla="*/ 20 w 127"/>
                  <a:gd name="T61" fmla="*/ 1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7" h="95">
                    <a:moveTo>
                      <a:pt x="20" y="11"/>
                    </a:moveTo>
                    <a:cubicBezTo>
                      <a:pt x="44" y="15"/>
                      <a:pt x="44" y="15"/>
                      <a:pt x="44" y="15"/>
                    </a:cubicBezTo>
                    <a:cubicBezTo>
                      <a:pt x="47" y="16"/>
                      <a:pt x="51" y="15"/>
                      <a:pt x="53" y="12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60" y="4"/>
                      <a:pt x="67" y="0"/>
                      <a:pt x="75" y="1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101" y="2"/>
                      <a:pt x="105" y="6"/>
                      <a:pt x="107" y="10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13" y="15"/>
                      <a:pt x="117" y="17"/>
                      <a:pt x="119" y="18"/>
                    </a:cubicBezTo>
                    <a:cubicBezTo>
                      <a:pt x="122" y="19"/>
                      <a:pt x="125" y="22"/>
                      <a:pt x="126" y="27"/>
                    </a:cubicBezTo>
                    <a:cubicBezTo>
                      <a:pt x="127" y="30"/>
                      <a:pt x="125" y="34"/>
                      <a:pt x="124" y="36"/>
                    </a:cubicBezTo>
                    <a:cubicBezTo>
                      <a:pt x="122" y="38"/>
                      <a:pt x="125" y="41"/>
                      <a:pt x="125" y="43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7" y="48"/>
                      <a:pt x="126" y="52"/>
                      <a:pt x="123" y="56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60"/>
                      <a:pt x="120" y="62"/>
                      <a:pt x="120" y="64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7" y="74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4" y="78"/>
                      <a:pt x="113" y="79"/>
                      <a:pt x="113" y="80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8" y="91"/>
                      <a:pt x="102" y="95"/>
                      <a:pt x="95" y="95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0" y="86"/>
                      <a:pt x="46" y="84"/>
                      <a:pt x="43" y="8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7" y="75"/>
                      <a:pt x="34" y="73"/>
                      <a:pt x="30" y="73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5" y="71"/>
                      <a:pt x="3" y="68"/>
                      <a:pt x="2" y="65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0" y="44"/>
                      <a:pt x="4" y="29"/>
                      <a:pt x="11" y="15"/>
                    </a:cubicBezTo>
                    <a:cubicBezTo>
                      <a:pt x="13" y="12"/>
                      <a:pt x="16" y="11"/>
                      <a:pt x="20" y="11"/>
                    </a:cubicBezTo>
                    <a:close/>
                  </a:path>
                </a:pathLst>
              </a:custGeom>
              <a:solidFill>
                <a:srgbClr val="FBD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Sḻiḋè">
                <a:extLst>
                  <a:ext uri="{FF2B5EF4-FFF2-40B4-BE49-F238E27FC236}">
                    <a16:creationId xmlns:a16="http://schemas.microsoft.com/office/drawing/2014/main" id="{72318261-81B8-4D74-98D3-C5C5EF168629}"/>
                  </a:ext>
                </a:extLst>
              </p:cNvPr>
              <p:cNvSpPr/>
              <p:nvPr/>
            </p:nvSpPr>
            <p:spPr bwMode="auto">
              <a:xfrm>
                <a:off x="7461251" y="2147888"/>
                <a:ext cx="87313" cy="23813"/>
              </a:xfrm>
              <a:custGeom>
                <a:avLst/>
                <a:gdLst>
                  <a:gd name="T0" fmla="*/ 0 w 30"/>
                  <a:gd name="T1" fmla="*/ 4 h 8"/>
                  <a:gd name="T2" fmla="*/ 26 w 30"/>
                  <a:gd name="T3" fmla="*/ 0 h 8"/>
                  <a:gd name="T4" fmla="*/ 29 w 30"/>
                  <a:gd name="T5" fmla="*/ 4 h 8"/>
                  <a:gd name="T6" fmla="*/ 30 w 30"/>
                  <a:gd name="T7" fmla="*/ 8 h 8"/>
                  <a:gd name="T8" fmla="*/ 0 w 30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8">
                    <a:moveTo>
                      <a:pt x="0" y="4"/>
                    </a:moveTo>
                    <a:cubicBezTo>
                      <a:pt x="7" y="4"/>
                      <a:pt x="25" y="3"/>
                      <a:pt x="26" y="0"/>
                    </a:cubicBezTo>
                    <a:cubicBezTo>
                      <a:pt x="27" y="1"/>
                      <a:pt x="28" y="2"/>
                      <a:pt x="29" y="4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7" y="8"/>
                      <a:pt x="3" y="4"/>
                      <a:pt x="0" y="4"/>
                    </a:cubicBezTo>
                    <a:close/>
                  </a:path>
                </a:pathLst>
              </a:custGeom>
              <a:solidFill>
                <a:srgbClr val="F8C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śļîḍè">
                <a:extLst>
                  <a:ext uri="{FF2B5EF4-FFF2-40B4-BE49-F238E27FC236}">
                    <a16:creationId xmlns:a16="http://schemas.microsoft.com/office/drawing/2014/main" id="{69C6D2DB-137E-4D43-8079-3B42D35E2886}"/>
                  </a:ext>
                </a:extLst>
              </p:cNvPr>
              <p:cNvSpPr/>
              <p:nvPr/>
            </p:nvSpPr>
            <p:spPr bwMode="auto">
              <a:xfrm>
                <a:off x="7319963" y="2165351"/>
                <a:ext cx="68263" cy="103188"/>
              </a:xfrm>
              <a:custGeom>
                <a:avLst/>
                <a:gdLst>
                  <a:gd name="T0" fmla="*/ 12 w 23"/>
                  <a:gd name="T1" fmla="*/ 31 h 35"/>
                  <a:gd name="T2" fmla="*/ 16 w 23"/>
                  <a:gd name="T3" fmla="*/ 13 h 35"/>
                  <a:gd name="T4" fmla="*/ 23 w 23"/>
                  <a:gd name="T5" fmla="*/ 0 h 35"/>
                  <a:gd name="T6" fmla="*/ 14 w 23"/>
                  <a:gd name="T7" fmla="*/ 3 h 35"/>
                  <a:gd name="T8" fmla="*/ 0 w 23"/>
                  <a:gd name="T9" fmla="*/ 1 h 35"/>
                  <a:gd name="T10" fmla="*/ 12 w 23"/>
                  <a:gd name="T1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35">
                    <a:moveTo>
                      <a:pt x="12" y="31"/>
                    </a:moveTo>
                    <a:cubicBezTo>
                      <a:pt x="14" y="35"/>
                      <a:pt x="13" y="27"/>
                      <a:pt x="16" y="13"/>
                    </a:cubicBezTo>
                    <a:cubicBezTo>
                      <a:pt x="18" y="6"/>
                      <a:pt x="23" y="0"/>
                      <a:pt x="23" y="0"/>
                    </a:cubicBezTo>
                    <a:cubicBezTo>
                      <a:pt x="21" y="3"/>
                      <a:pt x="17" y="4"/>
                      <a:pt x="14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4"/>
                      <a:pt x="11" y="27"/>
                      <a:pt x="12" y="31"/>
                    </a:cubicBezTo>
                    <a:close/>
                  </a:path>
                </a:pathLst>
              </a:custGeom>
              <a:solidFill>
                <a:srgbClr val="F8C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ṥ1ïḍê">
                <a:extLst>
                  <a:ext uri="{FF2B5EF4-FFF2-40B4-BE49-F238E27FC236}">
                    <a16:creationId xmlns:a16="http://schemas.microsoft.com/office/drawing/2014/main" id="{37BF352F-EBB7-4D76-A1B0-1437F7CA4B3C}"/>
                  </a:ext>
                </a:extLst>
              </p:cNvPr>
              <p:cNvSpPr/>
              <p:nvPr/>
            </p:nvSpPr>
            <p:spPr bwMode="auto">
              <a:xfrm>
                <a:off x="7537451" y="2185988"/>
                <a:ext cx="68263" cy="214313"/>
              </a:xfrm>
              <a:custGeom>
                <a:avLst/>
                <a:gdLst>
                  <a:gd name="T0" fmla="*/ 22 w 23"/>
                  <a:gd name="T1" fmla="*/ 8 h 73"/>
                  <a:gd name="T2" fmla="*/ 20 w 23"/>
                  <a:gd name="T3" fmla="*/ 17 h 73"/>
                  <a:gd name="T4" fmla="*/ 21 w 23"/>
                  <a:gd name="T5" fmla="*/ 24 h 73"/>
                  <a:gd name="T6" fmla="*/ 21 w 23"/>
                  <a:gd name="T7" fmla="*/ 25 h 73"/>
                  <a:gd name="T8" fmla="*/ 22 w 23"/>
                  <a:gd name="T9" fmla="*/ 27 h 73"/>
                  <a:gd name="T10" fmla="*/ 22 w 23"/>
                  <a:gd name="T11" fmla="*/ 30 h 73"/>
                  <a:gd name="T12" fmla="*/ 19 w 23"/>
                  <a:gd name="T13" fmla="*/ 37 h 73"/>
                  <a:gd name="T14" fmla="*/ 18 w 23"/>
                  <a:gd name="T15" fmla="*/ 39 h 73"/>
                  <a:gd name="T16" fmla="*/ 16 w 23"/>
                  <a:gd name="T17" fmla="*/ 45 h 73"/>
                  <a:gd name="T18" fmla="*/ 15 w 23"/>
                  <a:gd name="T19" fmla="*/ 49 h 73"/>
                  <a:gd name="T20" fmla="*/ 13 w 23"/>
                  <a:gd name="T21" fmla="*/ 55 h 73"/>
                  <a:gd name="T22" fmla="*/ 11 w 23"/>
                  <a:gd name="T23" fmla="*/ 58 h 73"/>
                  <a:gd name="T24" fmla="*/ 9 w 23"/>
                  <a:gd name="T25" fmla="*/ 61 h 73"/>
                  <a:gd name="T26" fmla="*/ 7 w 23"/>
                  <a:gd name="T27" fmla="*/ 66 h 73"/>
                  <a:gd name="T28" fmla="*/ 0 w 23"/>
                  <a:gd name="T29" fmla="*/ 73 h 73"/>
                  <a:gd name="T30" fmla="*/ 5 w 23"/>
                  <a:gd name="T31" fmla="*/ 60 h 73"/>
                  <a:gd name="T32" fmla="*/ 9 w 23"/>
                  <a:gd name="T33" fmla="*/ 53 h 73"/>
                  <a:gd name="T34" fmla="*/ 10 w 23"/>
                  <a:gd name="T35" fmla="*/ 48 h 73"/>
                  <a:gd name="T36" fmla="*/ 10 w 23"/>
                  <a:gd name="T37" fmla="*/ 42 h 73"/>
                  <a:gd name="T38" fmla="*/ 16 w 23"/>
                  <a:gd name="T39" fmla="*/ 27 h 73"/>
                  <a:gd name="T40" fmla="*/ 17 w 23"/>
                  <a:gd name="T41" fmla="*/ 13 h 73"/>
                  <a:gd name="T42" fmla="*/ 17 w 23"/>
                  <a:gd name="T43" fmla="*/ 0 h 73"/>
                  <a:gd name="T44" fmla="*/ 22 w 23"/>
                  <a:gd name="T45" fmla="*/ 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73">
                    <a:moveTo>
                      <a:pt x="22" y="8"/>
                    </a:moveTo>
                    <a:cubicBezTo>
                      <a:pt x="23" y="11"/>
                      <a:pt x="21" y="15"/>
                      <a:pt x="20" y="17"/>
                    </a:cubicBezTo>
                    <a:cubicBezTo>
                      <a:pt x="18" y="19"/>
                      <a:pt x="21" y="22"/>
                      <a:pt x="21" y="24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6"/>
                      <a:pt x="22" y="27"/>
                    </a:cubicBezTo>
                    <a:cubicBezTo>
                      <a:pt x="22" y="28"/>
                      <a:pt x="22" y="29"/>
                      <a:pt x="22" y="30"/>
                    </a:cubicBezTo>
                    <a:cubicBezTo>
                      <a:pt x="21" y="33"/>
                      <a:pt x="21" y="35"/>
                      <a:pt x="19" y="37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6" y="41"/>
                      <a:pt x="16" y="43"/>
                      <a:pt x="16" y="4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51"/>
                      <a:pt x="15" y="53"/>
                      <a:pt x="13" y="55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0" y="59"/>
                      <a:pt x="9" y="60"/>
                      <a:pt x="9" y="61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5" y="69"/>
                      <a:pt x="3" y="72"/>
                      <a:pt x="0" y="73"/>
                    </a:cubicBezTo>
                    <a:cubicBezTo>
                      <a:pt x="2" y="72"/>
                      <a:pt x="5" y="68"/>
                      <a:pt x="5" y="60"/>
                    </a:cubicBezTo>
                    <a:cubicBezTo>
                      <a:pt x="5" y="57"/>
                      <a:pt x="8" y="55"/>
                      <a:pt x="9" y="53"/>
                    </a:cubicBezTo>
                    <a:cubicBezTo>
                      <a:pt x="10" y="51"/>
                      <a:pt x="10" y="50"/>
                      <a:pt x="10" y="48"/>
                    </a:cubicBezTo>
                    <a:cubicBezTo>
                      <a:pt x="11" y="46"/>
                      <a:pt x="10" y="44"/>
                      <a:pt x="10" y="42"/>
                    </a:cubicBezTo>
                    <a:cubicBezTo>
                      <a:pt x="10" y="37"/>
                      <a:pt x="16" y="36"/>
                      <a:pt x="16" y="27"/>
                    </a:cubicBezTo>
                    <a:cubicBezTo>
                      <a:pt x="16" y="19"/>
                      <a:pt x="13" y="19"/>
                      <a:pt x="17" y="13"/>
                    </a:cubicBezTo>
                    <a:cubicBezTo>
                      <a:pt x="19" y="9"/>
                      <a:pt x="19" y="5"/>
                      <a:pt x="17" y="0"/>
                    </a:cubicBezTo>
                    <a:cubicBezTo>
                      <a:pt x="20" y="1"/>
                      <a:pt x="22" y="4"/>
                      <a:pt x="22" y="8"/>
                    </a:cubicBezTo>
                    <a:close/>
                  </a:path>
                </a:pathLst>
              </a:custGeom>
              <a:solidFill>
                <a:srgbClr val="F8C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s1iḍé">
                <a:extLst>
                  <a:ext uri="{FF2B5EF4-FFF2-40B4-BE49-F238E27FC236}">
                    <a16:creationId xmlns:a16="http://schemas.microsoft.com/office/drawing/2014/main" id="{AB396105-D3EA-4636-A667-90EBC4D84229}"/>
                  </a:ext>
                </a:extLst>
              </p:cNvPr>
              <p:cNvSpPr/>
              <p:nvPr/>
            </p:nvSpPr>
            <p:spPr bwMode="auto">
              <a:xfrm>
                <a:off x="7302501" y="2286001"/>
                <a:ext cx="65088" cy="87313"/>
              </a:xfrm>
              <a:custGeom>
                <a:avLst/>
                <a:gdLst>
                  <a:gd name="T0" fmla="*/ 17 w 22"/>
                  <a:gd name="T1" fmla="*/ 3 h 30"/>
                  <a:gd name="T2" fmla="*/ 0 w 22"/>
                  <a:gd name="T3" fmla="*/ 20 h 30"/>
                  <a:gd name="T4" fmla="*/ 6 w 22"/>
                  <a:gd name="T5" fmla="*/ 20 h 30"/>
                  <a:gd name="T6" fmla="*/ 15 w 22"/>
                  <a:gd name="T7" fmla="*/ 24 h 30"/>
                  <a:gd name="T8" fmla="*/ 19 w 22"/>
                  <a:gd name="T9" fmla="*/ 28 h 30"/>
                  <a:gd name="T10" fmla="*/ 22 w 22"/>
                  <a:gd name="T11" fmla="*/ 30 h 30"/>
                  <a:gd name="T12" fmla="*/ 16 w 22"/>
                  <a:gd name="T13" fmla="*/ 19 h 30"/>
                  <a:gd name="T14" fmla="*/ 17 w 22"/>
                  <a:gd name="T1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0">
                    <a:moveTo>
                      <a:pt x="17" y="3"/>
                    </a:moveTo>
                    <a:cubicBezTo>
                      <a:pt x="16" y="0"/>
                      <a:pt x="1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10" y="20"/>
                      <a:pt x="13" y="22"/>
                      <a:pt x="15" y="24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9"/>
                      <a:pt x="21" y="30"/>
                      <a:pt x="22" y="30"/>
                    </a:cubicBezTo>
                    <a:cubicBezTo>
                      <a:pt x="19" y="28"/>
                      <a:pt x="17" y="25"/>
                      <a:pt x="16" y="19"/>
                    </a:cubicBezTo>
                    <a:cubicBezTo>
                      <a:pt x="15" y="13"/>
                      <a:pt x="17" y="4"/>
                      <a:pt x="17" y="3"/>
                    </a:cubicBezTo>
                    <a:close/>
                  </a:path>
                </a:pathLst>
              </a:custGeom>
              <a:solidFill>
                <a:srgbClr val="F8C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ślïḍè">
                <a:extLst>
                  <a:ext uri="{FF2B5EF4-FFF2-40B4-BE49-F238E27FC236}">
                    <a16:creationId xmlns:a16="http://schemas.microsoft.com/office/drawing/2014/main" id="{1EFE48BC-5E62-49CD-A192-E0A2FA928D57}"/>
                  </a:ext>
                </a:extLst>
              </p:cNvPr>
              <p:cNvSpPr/>
              <p:nvPr/>
            </p:nvSpPr>
            <p:spPr bwMode="auto">
              <a:xfrm>
                <a:off x="6218238" y="1498601"/>
                <a:ext cx="1116013" cy="901700"/>
              </a:xfrm>
              <a:custGeom>
                <a:avLst/>
                <a:gdLst>
                  <a:gd name="T0" fmla="*/ 85 w 380"/>
                  <a:gd name="T1" fmla="*/ 41 h 307"/>
                  <a:gd name="T2" fmla="*/ 188 w 380"/>
                  <a:gd name="T3" fmla="*/ 186 h 307"/>
                  <a:gd name="T4" fmla="*/ 380 w 380"/>
                  <a:gd name="T5" fmla="*/ 226 h 307"/>
                  <a:gd name="T6" fmla="*/ 363 w 380"/>
                  <a:gd name="T7" fmla="*/ 307 h 307"/>
                  <a:gd name="T8" fmla="*/ 160 w 380"/>
                  <a:gd name="T9" fmla="*/ 271 h 307"/>
                  <a:gd name="T10" fmla="*/ 14 w 380"/>
                  <a:gd name="T11" fmla="*/ 113 h 307"/>
                  <a:gd name="T12" fmla="*/ 85 w 380"/>
                  <a:gd name="T13" fmla="*/ 41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307">
                    <a:moveTo>
                      <a:pt x="85" y="41"/>
                    </a:moveTo>
                    <a:cubicBezTo>
                      <a:pt x="85" y="41"/>
                      <a:pt x="173" y="174"/>
                      <a:pt x="188" y="186"/>
                    </a:cubicBezTo>
                    <a:cubicBezTo>
                      <a:pt x="203" y="199"/>
                      <a:pt x="362" y="222"/>
                      <a:pt x="380" y="226"/>
                    </a:cubicBezTo>
                    <a:cubicBezTo>
                      <a:pt x="363" y="307"/>
                      <a:pt x="363" y="307"/>
                      <a:pt x="363" y="307"/>
                    </a:cubicBezTo>
                    <a:cubicBezTo>
                      <a:pt x="363" y="307"/>
                      <a:pt x="174" y="282"/>
                      <a:pt x="160" y="271"/>
                    </a:cubicBezTo>
                    <a:cubicBezTo>
                      <a:pt x="147" y="259"/>
                      <a:pt x="34" y="178"/>
                      <a:pt x="14" y="113"/>
                    </a:cubicBezTo>
                    <a:cubicBezTo>
                      <a:pt x="0" y="71"/>
                      <a:pt x="46" y="0"/>
                      <a:pt x="85" y="41"/>
                    </a:cubicBezTo>
                    <a:close/>
                  </a:path>
                </a:pathLst>
              </a:custGeom>
              <a:solidFill>
                <a:srgbClr val="328B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îSļiḓè">
              <a:extLst>
                <a:ext uri="{FF2B5EF4-FFF2-40B4-BE49-F238E27FC236}">
                  <a16:creationId xmlns:a16="http://schemas.microsoft.com/office/drawing/2014/main" id="{F693D839-81F5-42CD-A89C-943118B6365E}"/>
                </a:ext>
              </a:extLst>
            </p:cNvPr>
            <p:cNvSpPr/>
            <p:nvPr/>
          </p:nvSpPr>
          <p:spPr>
            <a:xfrm>
              <a:off x="660400" y="1767086"/>
              <a:ext cx="1705728" cy="455931"/>
            </a:xfrm>
            <a:prstGeom prst="roundRect">
              <a:avLst>
                <a:gd name="adj" fmla="val 10442"/>
              </a:avLst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 dirty="0"/>
                <a:t>数据分析可视化</a:t>
              </a:r>
              <a:endParaRPr lang="id-ID" altLang="zh-CN" sz="1600" b="1" dirty="0"/>
            </a:p>
          </p:txBody>
        </p:sp>
        <p:sp>
          <p:nvSpPr>
            <p:cNvPr id="8" name="ï$ľíḑê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590691" y="2309151"/>
              <a:ext cx="2874301" cy="1243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/>
                <a:t>爬取更多以足够分析的数据，使用</a:t>
              </a:r>
              <a:r>
                <a:rPr lang="en-US" altLang="zh-CN" sz="1400" dirty="0" err="1"/>
                <a:t>pandas,matplotlb,pandas,charts</a:t>
              </a:r>
              <a:r>
                <a:rPr lang="zh-CN" altLang="en-US" sz="1400" dirty="0"/>
                <a:t>进行更加灵活全面的数据分析可视化并以</a:t>
              </a:r>
              <a:r>
                <a:rPr lang="en-US" altLang="zh-CN" sz="1400" dirty="0"/>
                <a:t>web</a:t>
              </a:r>
              <a:r>
                <a:rPr lang="zh-CN" altLang="en-US" sz="1400" dirty="0"/>
                <a:t>页面方式展示</a:t>
              </a:r>
              <a:endParaRPr lang="en-US" altLang="zh-CN" sz="1400" dirty="0"/>
            </a:p>
          </p:txBody>
        </p:sp>
        <p:sp>
          <p:nvSpPr>
            <p:cNvPr id="11" name="îṣļiḋê">
              <a:extLst>
                <a:ext uri="{FF2B5EF4-FFF2-40B4-BE49-F238E27FC236}">
                  <a16:creationId xmlns:a16="http://schemas.microsoft.com/office/drawing/2014/main" id="{50D3CBDA-8324-41CC-AAA1-034ECD4BC1CA}"/>
                </a:ext>
              </a:extLst>
            </p:cNvPr>
            <p:cNvSpPr/>
            <p:nvPr/>
          </p:nvSpPr>
          <p:spPr>
            <a:xfrm>
              <a:off x="660400" y="3670940"/>
              <a:ext cx="1801906" cy="455931"/>
            </a:xfrm>
            <a:prstGeom prst="roundRect">
              <a:avLst>
                <a:gd name="adj" fmla="val 10442"/>
              </a:avLst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/>
            </a:bodyPr>
            <a:lstStyle/>
            <a:p>
              <a:pPr algn="ctr"/>
              <a:r>
                <a:rPr lang="en-US" altLang="zh-CN" sz="1600" b="1" dirty="0"/>
                <a:t>Cookies Pool</a:t>
              </a:r>
              <a:r>
                <a:rPr lang="zh-CN" altLang="en-US" sz="1600" b="1" dirty="0"/>
                <a:t>完善</a:t>
              </a:r>
              <a:endParaRPr lang="id-ID" altLang="zh-CN" sz="1600" b="1" dirty="0"/>
            </a:p>
          </p:txBody>
        </p:sp>
        <p:sp>
          <p:nvSpPr>
            <p:cNvPr id="12" name="íṣḷídè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590691" y="4118255"/>
              <a:ext cx="3125134" cy="1633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200" dirty="0"/>
                <a:t>补充验证码破解模块，可以通过调用远程验证码破解接口破解困难的验证码，从而完善</a:t>
              </a:r>
              <a:r>
                <a:rPr lang="en-US" altLang="zh-CN" sz="2200" dirty="0"/>
                <a:t>cookies</a:t>
              </a:r>
              <a:r>
                <a:rPr lang="zh-CN" altLang="en-US" sz="2200" dirty="0"/>
                <a:t>池自动获取</a:t>
              </a:r>
              <a:r>
                <a:rPr lang="en-US" altLang="zh-CN" sz="2200" dirty="0"/>
                <a:t>cookies</a:t>
              </a:r>
              <a:r>
                <a:rPr lang="zh-CN" altLang="en-US" sz="2200" dirty="0"/>
                <a:t>功能</a:t>
              </a:r>
              <a:r>
                <a:rPr lang="en-US" altLang="zh-CN" sz="2200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3" name="ïśḻïde">
              <a:extLst>
                <a:ext uri="{FF2B5EF4-FFF2-40B4-BE49-F238E27FC236}">
                  <a16:creationId xmlns:a16="http://schemas.microsoft.com/office/drawing/2014/main" id="{A52B9E94-B32E-43A8-B2AF-D1BC7BB6579D}"/>
                </a:ext>
              </a:extLst>
            </p:cNvPr>
            <p:cNvSpPr/>
            <p:nvPr/>
          </p:nvSpPr>
          <p:spPr>
            <a:xfrm>
              <a:off x="8544194" y="1663956"/>
              <a:ext cx="1249082" cy="455931"/>
            </a:xfrm>
            <a:prstGeom prst="roundRect">
              <a:avLst>
                <a:gd name="adj" fmla="val 10442"/>
              </a:avLst>
            </a:prstGeom>
            <a:solidFill>
              <a:schemeClr val="accent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 dirty="0"/>
                <a:t>部署方面</a:t>
              </a:r>
              <a:endParaRPr lang="id-ID" altLang="zh-CN" sz="1600" b="1" dirty="0"/>
            </a:p>
          </p:txBody>
        </p:sp>
        <p:sp>
          <p:nvSpPr>
            <p:cNvPr id="17" name="îṥḻídê">
              <a:extLst>
                <a:ext uri="{FF2B5EF4-FFF2-40B4-BE49-F238E27FC236}">
                  <a16:creationId xmlns:a16="http://schemas.microsoft.com/office/drawing/2014/main" id="{FC5DADCD-933A-45B5-91C6-FB78FFDC89C5}"/>
                </a:ext>
              </a:extLst>
            </p:cNvPr>
            <p:cNvSpPr/>
            <p:nvPr/>
          </p:nvSpPr>
          <p:spPr>
            <a:xfrm>
              <a:off x="8539874" y="4074735"/>
              <a:ext cx="1640295" cy="455931"/>
            </a:xfrm>
            <a:prstGeom prst="roundRect">
              <a:avLst>
                <a:gd name="adj" fmla="val 10442"/>
              </a:avLst>
            </a:prstGeom>
            <a:solidFill>
              <a:schemeClr val="accent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600" b="1" dirty="0"/>
                <a:t>分布式部署完善</a:t>
              </a:r>
              <a:endParaRPr lang="id-ID" altLang="zh-CN" sz="1600" b="1" dirty="0"/>
            </a:p>
          </p:txBody>
        </p:sp>
        <p:sp>
          <p:nvSpPr>
            <p:cNvPr id="18" name="i$ľîḋè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8378264" y="4446369"/>
              <a:ext cx="1801906" cy="770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.</a:t>
              </a:r>
            </a:p>
          </p:txBody>
        </p:sp>
      </p:grpSp>
      <p:sp>
        <p:nvSpPr>
          <p:cNvPr id="103" name="íṣḷídè">
            <a:extLst>
              <a:ext uri="{FF2B5EF4-FFF2-40B4-BE49-F238E27FC236}">
                <a16:creationId xmlns:a16="http://schemas.microsoft.com/office/drawing/2014/main" id="{609479E7-7222-4F5E-8B87-B3D0BFF1863B}"/>
              </a:ext>
            </a:extLst>
          </p:cNvPr>
          <p:cNvSpPr/>
          <p:nvPr/>
        </p:nvSpPr>
        <p:spPr bwMode="auto">
          <a:xfrm>
            <a:off x="8369433" y="2278262"/>
            <a:ext cx="2847685" cy="151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100" dirty="0"/>
              <a:t>……</a:t>
            </a:r>
          </a:p>
        </p:txBody>
      </p:sp>
      <p:sp>
        <p:nvSpPr>
          <p:cNvPr id="104" name="ï$ľíḑê">
            <a:extLst>
              <a:ext uri="{FF2B5EF4-FFF2-40B4-BE49-F238E27FC236}">
                <a16:creationId xmlns:a16="http://schemas.microsoft.com/office/drawing/2014/main" id="{1B3D8459-759A-4B35-972D-F6525EAEFFFF}"/>
              </a:ext>
            </a:extLst>
          </p:cNvPr>
          <p:cNvSpPr/>
          <p:nvPr/>
        </p:nvSpPr>
        <p:spPr bwMode="auto">
          <a:xfrm>
            <a:off x="8288960" y="1670128"/>
            <a:ext cx="2874301" cy="168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通过熟悉</a:t>
            </a:r>
            <a:r>
              <a:rPr lang="en-US" altLang="zh-CN" sz="1400" dirty="0"/>
              <a:t>docker</a:t>
            </a:r>
            <a:r>
              <a:rPr lang="zh-CN" altLang="en-US" sz="1400" dirty="0"/>
              <a:t>的高级使用，进而将</a:t>
            </a:r>
            <a:r>
              <a:rPr lang="en-US" altLang="zh-CN" sz="1400" dirty="0" err="1"/>
              <a:t>cookies,proxy</a:t>
            </a:r>
            <a:r>
              <a:rPr lang="en-US" altLang="zh-CN" sz="1400" dirty="0"/>
              <a:t> pool</a:t>
            </a:r>
            <a:r>
              <a:rPr lang="zh-CN" altLang="en-US" sz="1400" dirty="0"/>
              <a:t>部署成为</a:t>
            </a:r>
            <a:r>
              <a:rPr lang="en-US" altLang="zh-CN" sz="1400" dirty="0"/>
              <a:t>docker</a:t>
            </a:r>
            <a:r>
              <a:rPr lang="zh-CN" altLang="en-US" sz="1400" dirty="0"/>
              <a:t>镜像， 进而整合到知乎微博的爬虫</a:t>
            </a:r>
            <a:r>
              <a:rPr lang="en-US" altLang="zh-CN" sz="1400" dirty="0"/>
              <a:t>docker</a:t>
            </a:r>
            <a:r>
              <a:rPr lang="zh-CN" altLang="en-US" sz="1400" dirty="0"/>
              <a:t>镜像中，并尝试实现</a:t>
            </a:r>
            <a:r>
              <a:rPr lang="en-US" altLang="zh-CN" sz="1400" dirty="0"/>
              <a:t>APP</a:t>
            </a:r>
            <a:r>
              <a:rPr lang="zh-CN" altLang="en-US" sz="1400" dirty="0"/>
              <a:t>爬虫的</a:t>
            </a:r>
            <a:r>
              <a:rPr lang="en-US" altLang="zh-CN" sz="1400" dirty="0"/>
              <a:t>Docker</a:t>
            </a:r>
            <a:r>
              <a:rPr lang="zh-CN" altLang="en-US" sz="1400" dirty="0"/>
              <a:t>部署</a:t>
            </a:r>
            <a:endParaRPr lang="en-US" altLang="zh-CN" sz="1400" dirty="0"/>
          </a:p>
        </p:txBody>
      </p:sp>
      <p:sp>
        <p:nvSpPr>
          <p:cNvPr id="105" name="ï$ľíḑê">
            <a:extLst>
              <a:ext uri="{FF2B5EF4-FFF2-40B4-BE49-F238E27FC236}">
                <a16:creationId xmlns:a16="http://schemas.microsoft.com/office/drawing/2014/main" id="{596CC86D-514B-459C-A3B9-363A499E9331}"/>
              </a:ext>
            </a:extLst>
          </p:cNvPr>
          <p:cNvSpPr/>
          <p:nvPr/>
        </p:nvSpPr>
        <p:spPr bwMode="auto">
          <a:xfrm>
            <a:off x="8327340" y="4057989"/>
            <a:ext cx="2874301" cy="168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通过云存储方式构建云</a:t>
            </a:r>
            <a:r>
              <a:rPr lang="en-US" altLang="zh-CN" sz="1400" dirty="0"/>
              <a:t>Redis</a:t>
            </a:r>
            <a:r>
              <a:rPr lang="zh-CN" altLang="en-US" sz="1400" dirty="0"/>
              <a:t>调度队列以及云</a:t>
            </a:r>
            <a:r>
              <a:rPr lang="en-US" altLang="zh-CN" sz="1400" dirty="0" err="1"/>
              <a:t>Mongodb</a:t>
            </a:r>
            <a:r>
              <a:rPr lang="zh-CN" altLang="en-US" sz="1400" dirty="0"/>
              <a:t>存储，通过更多云主机使当前分布式架构得以实用，学习</a:t>
            </a:r>
            <a:r>
              <a:rPr lang="en-US" altLang="zh-CN" sz="1400" dirty="0" err="1"/>
              <a:t>gerapy</a:t>
            </a:r>
            <a:r>
              <a:rPr lang="zh-CN" altLang="en-US" sz="1400" dirty="0"/>
              <a:t>等分布式部署框架的使用从而便捷部署</a:t>
            </a:r>
            <a:endParaRPr lang="en-US" altLang="zh-CN" sz="1400" dirty="0"/>
          </a:p>
        </p:txBody>
      </p:sp>
      <p:sp>
        <p:nvSpPr>
          <p:cNvPr id="106" name="îṣļiḋê">
            <a:extLst>
              <a:ext uri="{FF2B5EF4-FFF2-40B4-BE49-F238E27FC236}">
                <a16:creationId xmlns:a16="http://schemas.microsoft.com/office/drawing/2014/main" id="{471233FC-9E51-4314-9812-A0279D323576}"/>
              </a:ext>
            </a:extLst>
          </p:cNvPr>
          <p:cNvSpPr/>
          <p:nvPr/>
        </p:nvSpPr>
        <p:spPr>
          <a:xfrm>
            <a:off x="545773" y="4976737"/>
            <a:ext cx="1801906" cy="455931"/>
          </a:xfrm>
          <a:prstGeom prst="roundRect">
            <a:avLst>
              <a:gd name="adj" fmla="val 10442"/>
            </a:avLst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b="1" dirty="0"/>
              <a:t>Pool</a:t>
            </a:r>
            <a:r>
              <a:rPr lang="zh-CN" altLang="en-US" sz="1600" b="1" dirty="0"/>
              <a:t>接口优化</a:t>
            </a:r>
            <a:endParaRPr lang="id-ID" altLang="zh-CN" sz="1600" b="1" dirty="0"/>
          </a:p>
        </p:txBody>
      </p:sp>
      <p:sp>
        <p:nvSpPr>
          <p:cNvPr id="107" name="íṣḷídè">
            <a:extLst>
              <a:ext uri="{FF2B5EF4-FFF2-40B4-BE49-F238E27FC236}">
                <a16:creationId xmlns:a16="http://schemas.microsoft.com/office/drawing/2014/main" id="{B70D4FEF-DAB4-49AD-AEB7-B6767DE2B25E}"/>
              </a:ext>
            </a:extLst>
          </p:cNvPr>
          <p:cNvSpPr/>
          <p:nvPr/>
        </p:nvSpPr>
        <p:spPr bwMode="auto">
          <a:xfrm>
            <a:off x="545773" y="5294553"/>
            <a:ext cx="3125134" cy="16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通过将</a:t>
            </a:r>
            <a:r>
              <a:rPr lang="en-US" altLang="zh-CN" dirty="0"/>
              <a:t>flask</a:t>
            </a:r>
            <a:r>
              <a:rPr lang="zh-CN" altLang="en-US" dirty="0"/>
              <a:t>网络借口改变成</a:t>
            </a:r>
            <a:r>
              <a:rPr lang="en-US" altLang="zh-CN" dirty="0" err="1"/>
              <a:t>tarnado</a:t>
            </a:r>
            <a:r>
              <a:rPr lang="zh-CN" altLang="en-US" dirty="0"/>
              <a:t>等异步式式</a:t>
            </a:r>
            <a:r>
              <a:rPr lang="en-US" altLang="zh-CN" dirty="0"/>
              <a:t>web</a:t>
            </a:r>
            <a:r>
              <a:rPr lang="zh-CN" altLang="en-US" dirty="0"/>
              <a:t>框架提高获取速度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 err="1"/>
              <a:t>nginx</a:t>
            </a:r>
            <a:r>
              <a:rPr lang="zh-CN" altLang="en-US" dirty="0"/>
              <a:t>反向代理应对大批量分布式访问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1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31574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27B74-D034-47B9-9738-D23B9C14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PROJECT FUTURE </a:t>
            </a:r>
            <a:endParaRPr lang="zh-CN" altLang="en-US" sz="4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A20133-6B5F-4A92-8713-DA46E7EB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27246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5DFE45F-E8C1-4851-9915-A8F5C0BCD2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0298" y="1473016"/>
            <a:ext cx="11306698" cy="4973828"/>
            <a:chOff x="740298" y="1473016"/>
            <a:chExt cx="11306698" cy="4973828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A5525152-24F3-4B44-A76E-45DFC81F901C}"/>
                </a:ext>
              </a:extLst>
            </p:cNvPr>
            <p:cNvCxnSpPr/>
            <p:nvPr/>
          </p:nvCxnSpPr>
          <p:spPr>
            <a:xfrm>
              <a:off x="6089650" y="1645084"/>
              <a:ext cx="0" cy="3974232"/>
            </a:xfrm>
            <a:prstGeom prst="straightConnector1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9E45074-4FC8-4A72-92AB-0E4924BC6CDB}"/>
                </a:ext>
              </a:extLst>
            </p:cNvPr>
            <p:cNvCxnSpPr/>
            <p:nvPr/>
          </p:nvCxnSpPr>
          <p:spPr>
            <a:xfrm>
              <a:off x="3594593" y="3632201"/>
              <a:ext cx="4990114" cy="0"/>
            </a:xfrm>
            <a:prstGeom prst="straightConnector1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ṧḷiḓè">
              <a:extLst>
                <a:ext uri="{FF2B5EF4-FFF2-40B4-BE49-F238E27FC236}">
                  <a16:creationId xmlns:a16="http://schemas.microsoft.com/office/drawing/2014/main" id="{E7E07E62-94F9-441C-A386-E2AAA2F8C089}"/>
                </a:ext>
              </a:extLst>
            </p:cNvPr>
            <p:cNvSpPr/>
            <p:nvPr/>
          </p:nvSpPr>
          <p:spPr>
            <a:xfrm>
              <a:off x="4443277" y="2001904"/>
              <a:ext cx="1574027" cy="1574027"/>
            </a:xfrm>
            <a:prstGeom prst="roundRect">
              <a:avLst>
                <a:gd name="adj" fmla="val 7141"/>
              </a:avLst>
            </a:prstGeom>
            <a:blipFill>
              <a:blip r:embed="rId3"/>
              <a:stretch>
                <a:fillRect l="-25144" r="-24739"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/>
            </a:p>
          </p:txBody>
        </p:sp>
        <p:sp>
          <p:nvSpPr>
            <p:cNvPr id="9" name="ïşḷïdé">
              <a:extLst>
                <a:ext uri="{FF2B5EF4-FFF2-40B4-BE49-F238E27FC236}">
                  <a16:creationId xmlns:a16="http://schemas.microsoft.com/office/drawing/2014/main" id="{357433F8-8AED-4F01-82F6-7FBA45EFCE60}"/>
                </a:ext>
              </a:extLst>
            </p:cNvPr>
            <p:cNvSpPr/>
            <p:nvPr/>
          </p:nvSpPr>
          <p:spPr>
            <a:xfrm>
              <a:off x="6161996" y="2001904"/>
              <a:ext cx="1574027" cy="1574027"/>
            </a:xfrm>
            <a:prstGeom prst="roundRect">
              <a:avLst>
                <a:gd name="adj" fmla="val 7141"/>
              </a:avLst>
            </a:prstGeom>
            <a:blipFill>
              <a:blip r:embed="rId4"/>
              <a:stretch>
                <a:fillRect l="-25202" r="-24798"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/>
            </a:p>
          </p:txBody>
        </p:sp>
        <p:sp>
          <p:nvSpPr>
            <p:cNvPr id="10" name="îṥḻiḋe">
              <a:extLst>
                <a:ext uri="{FF2B5EF4-FFF2-40B4-BE49-F238E27FC236}">
                  <a16:creationId xmlns:a16="http://schemas.microsoft.com/office/drawing/2014/main" id="{1A231B0E-CC3E-4086-A926-955518F0BAB2}"/>
                </a:ext>
              </a:extLst>
            </p:cNvPr>
            <p:cNvSpPr/>
            <p:nvPr/>
          </p:nvSpPr>
          <p:spPr>
            <a:xfrm>
              <a:off x="4443277" y="3688470"/>
              <a:ext cx="1574027" cy="1574027"/>
            </a:xfrm>
            <a:prstGeom prst="roundRect">
              <a:avLst>
                <a:gd name="adj" fmla="val 7141"/>
              </a:avLst>
            </a:prstGeom>
            <a:blipFill>
              <a:blip r:embed="rId5"/>
              <a:stretch>
                <a:fillRect l="-25202" r="-24798"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/>
            </a:p>
          </p:txBody>
        </p:sp>
        <p:sp>
          <p:nvSpPr>
            <p:cNvPr id="11" name="ísļïďe">
              <a:extLst>
                <a:ext uri="{FF2B5EF4-FFF2-40B4-BE49-F238E27FC236}">
                  <a16:creationId xmlns:a16="http://schemas.microsoft.com/office/drawing/2014/main" id="{B3434FF2-B203-4A0B-BB06-7B3E83D63C59}"/>
                </a:ext>
              </a:extLst>
            </p:cNvPr>
            <p:cNvSpPr/>
            <p:nvPr/>
          </p:nvSpPr>
          <p:spPr>
            <a:xfrm>
              <a:off x="6161996" y="3688470"/>
              <a:ext cx="1574027" cy="1574027"/>
            </a:xfrm>
            <a:prstGeom prst="roundRect">
              <a:avLst>
                <a:gd name="adj" fmla="val 7141"/>
              </a:avLst>
            </a:prstGeom>
            <a:blipFill>
              <a:blip r:embed="rId6"/>
              <a:stretch>
                <a:fillRect l="-35619" r="-35049"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/>
            </a:p>
          </p:txBody>
        </p:sp>
        <p:grpSp>
          <p:nvGrpSpPr>
            <p:cNvPr id="12" name="ïṧļïḑé">
              <a:extLst>
                <a:ext uri="{FF2B5EF4-FFF2-40B4-BE49-F238E27FC236}">
                  <a16:creationId xmlns:a16="http://schemas.microsoft.com/office/drawing/2014/main" id="{F041E0BF-F212-43FF-8AF4-D569E1EBED18}"/>
                </a:ext>
              </a:extLst>
            </p:cNvPr>
            <p:cNvGrpSpPr/>
            <p:nvPr/>
          </p:nvGrpSpPr>
          <p:grpSpPr>
            <a:xfrm>
              <a:off x="740298" y="1515278"/>
              <a:ext cx="2713113" cy="1910172"/>
              <a:chOff x="897314" y="1364797"/>
              <a:chExt cx="3221530" cy="1910172"/>
            </a:xfrm>
          </p:grpSpPr>
          <p:sp>
            <p:nvSpPr>
              <p:cNvPr id="34" name="ïṩḷîḑè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1575719" y="1364797"/>
                <a:ext cx="1864718" cy="44180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爬取方向扩展</a:t>
                </a:r>
                <a:endParaRPr lang="en-US" altLang="zh-CN" sz="1600" b="1" dirty="0"/>
              </a:p>
            </p:txBody>
          </p:sp>
          <p:sp>
            <p:nvSpPr>
              <p:cNvPr id="35" name="îṩļíďe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97314" y="1764340"/>
                <a:ext cx="3221530" cy="1510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40000"/>
                  </a:lnSpc>
                </a:pPr>
                <a:endParaRPr lang="en-US" altLang="zh-CN" sz="1000" dirty="0"/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sz="1600" dirty="0"/>
                  <a:t>通过</a:t>
                </a:r>
                <a:r>
                  <a:rPr lang="en-US" altLang="zh-CN" sz="1600" dirty="0" err="1"/>
                  <a:t>facebook+twitter</a:t>
                </a:r>
                <a:r>
                  <a:rPr lang="zh-CN" altLang="en-US" sz="1600" dirty="0"/>
                  <a:t>提供的接口实现国外社交网站更全面用户信息的爬取</a:t>
                </a:r>
                <a:endParaRPr lang="en-US" altLang="zh-CN" sz="1600" dirty="0"/>
              </a:p>
            </p:txBody>
          </p:sp>
        </p:grpSp>
        <p:grpSp>
          <p:nvGrpSpPr>
            <p:cNvPr id="14" name="í$ľiďé">
              <a:extLst>
                <a:ext uri="{FF2B5EF4-FFF2-40B4-BE49-F238E27FC236}">
                  <a16:creationId xmlns:a16="http://schemas.microsoft.com/office/drawing/2014/main" id="{0BC874D2-B2F3-488F-860C-48C06927629B}"/>
                </a:ext>
              </a:extLst>
            </p:cNvPr>
            <p:cNvGrpSpPr/>
            <p:nvPr/>
          </p:nvGrpSpPr>
          <p:grpSpPr>
            <a:xfrm>
              <a:off x="740298" y="3604090"/>
              <a:ext cx="2792989" cy="2842754"/>
              <a:chOff x="897313" y="1767043"/>
              <a:chExt cx="3316375" cy="2842754"/>
            </a:xfrm>
          </p:grpSpPr>
          <p:sp>
            <p:nvSpPr>
              <p:cNvPr id="30" name="íŝ1iḑè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1447912" y="1767043"/>
                <a:ext cx="1988753" cy="45575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00" b="1" dirty="0"/>
                  <a:t>ADSL Proxy pool</a:t>
                </a:r>
              </a:p>
            </p:txBody>
          </p:sp>
          <p:sp>
            <p:nvSpPr>
              <p:cNvPr id="31" name="îśḻîḋè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97313" y="2374344"/>
                <a:ext cx="3316375" cy="2235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55000" lnSpcReduction="200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sz="2900" dirty="0"/>
                  <a:t>通过拨号主机</a:t>
                </a:r>
                <a:r>
                  <a:rPr lang="en-US" altLang="zh-CN" sz="2900" dirty="0"/>
                  <a:t>ADSL</a:t>
                </a:r>
                <a:r>
                  <a:rPr lang="zh-CN" altLang="en-US" sz="2900" dirty="0"/>
                  <a:t>拨号申请动态</a:t>
                </a:r>
                <a:r>
                  <a:rPr lang="en-US" altLang="zh-CN" sz="2900" dirty="0"/>
                  <a:t>IP</a:t>
                </a:r>
                <a:r>
                  <a:rPr lang="zh-CN" altLang="en-US" sz="2900" dirty="0"/>
                  <a:t>地址，并且搭建动态</a:t>
                </a:r>
                <a:r>
                  <a:rPr lang="en-US" altLang="zh-CN" sz="2900" dirty="0"/>
                  <a:t>DNS</a:t>
                </a:r>
                <a:r>
                  <a:rPr lang="zh-CN" altLang="en-US" sz="2900" dirty="0"/>
                  <a:t>解析服务器，实现代理池</a:t>
                </a:r>
                <a:r>
                  <a:rPr lang="en-US" altLang="zh-CN" sz="2900" dirty="0"/>
                  <a:t>V2.0,</a:t>
                </a:r>
                <a:r>
                  <a:rPr lang="zh-CN" altLang="en-US" sz="2900" dirty="0"/>
                  <a:t>从而解决付费</a:t>
                </a:r>
                <a:r>
                  <a:rPr lang="en-US" altLang="zh-CN" sz="2900" dirty="0"/>
                  <a:t>IP</a:t>
                </a:r>
                <a:r>
                  <a:rPr lang="zh-CN" altLang="en-US" sz="2900" dirty="0"/>
                  <a:t>成本，以及免费</a:t>
                </a:r>
                <a:r>
                  <a:rPr lang="en-US" altLang="zh-CN" sz="2900" dirty="0"/>
                  <a:t>IP</a:t>
                </a:r>
                <a:r>
                  <a:rPr lang="zh-CN" altLang="en-US" sz="2900" dirty="0"/>
                  <a:t>不可用性等问题</a:t>
                </a:r>
                <a:endParaRPr lang="en-US" altLang="zh-CN" sz="2900" dirty="0"/>
              </a:p>
              <a:p>
                <a:pPr algn="ctr">
                  <a:lnSpc>
                    <a:spcPct val="140000"/>
                  </a:lnSpc>
                </a:pPr>
                <a:endParaRPr lang="en-US" altLang="zh-CN" sz="1000" dirty="0"/>
              </a:p>
              <a:p>
                <a:pPr algn="ctr">
                  <a:lnSpc>
                    <a:spcPct val="140000"/>
                  </a:lnSpc>
                </a:pPr>
                <a:r>
                  <a:rPr lang="en-US" altLang="zh-CN" sz="1000" dirty="0"/>
                  <a:t>……</a:t>
                </a:r>
              </a:p>
            </p:txBody>
          </p:sp>
        </p:grpSp>
        <p:grpSp>
          <p:nvGrpSpPr>
            <p:cNvPr id="17" name="íSliḓè">
              <a:extLst>
                <a:ext uri="{FF2B5EF4-FFF2-40B4-BE49-F238E27FC236}">
                  <a16:creationId xmlns:a16="http://schemas.microsoft.com/office/drawing/2014/main" id="{982A655D-4AB3-4FA3-8926-8F48C8D201B7}"/>
                </a:ext>
              </a:extLst>
            </p:cNvPr>
            <p:cNvGrpSpPr/>
            <p:nvPr/>
          </p:nvGrpSpPr>
          <p:grpSpPr>
            <a:xfrm>
              <a:off x="8610599" y="1473016"/>
              <a:ext cx="3436397" cy="2365934"/>
              <a:chOff x="-786134" y="1322535"/>
              <a:chExt cx="4080353" cy="2365934"/>
            </a:xfrm>
          </p:grpSpPr>
          <p:sp>
            <p:nvSpPr>
              <p:cNvPr id="24" name="íṥḻiḓé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-241143" y="1322535"/>
                <a:ext cx="1864718" cy="44180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验证码破解</a:t>
                </a:r>
                <a:endParaRPr lang="en-US" altLang="zh-CN" sz="1600" b="1" dirty="0"/>
              </a:p>
            </p:txBody>
          </p:sp>
          <p:sp>
            <p:nvSpPr>
              <p:cNvPr id="25" name="iṡ1îdè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-786134" y="1803264"/>
                <a:ext cx="4080353" cy="188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sz="1500" dirty="0"/>
                  <a:t>当前仅通过</a:t>
                </a:r>
                <a:r>
                  <a:rPr lang="en-US" altLang="zh-CN" sz="1500" dirty="0" err="1"/>
                  <a:t>tensorflow</a:t>
                </a:r>
                <a:r>
                  <a:rPr lang="zh-CN" altLang="en-US" sz="1500" dirty="0"/>
                  <a:t>实现了对于字母数字这种传统验证码的</a:t>
                </a:r>
                <a:r>
                  <a:rPr lang="en-US" altLang="zh-CN" sz="1500" dirty="0"/>
                  <a:t>CNN</a:t>
                </a:r>
                <a:r>
                  <a:rPr lang="zh-CN" altLang="en-US" sz="1500" dirty="0"/>
                  <a:t>识别，需要拓展其他破解方法，</a:t>
                </a:r>
                <a:r>
                  <a:rPr lang="en-US" altLang="zh-CN" sz="1500" dirty="0"/>
                  <a:t>e.g.</a:t>
                </a:r>
                <a:r>
                  <a:rPr lang="zh-CN" altLang="en-US" sz="1500" dirty="0"/>
                  <a:t>训练</a:t>
                </a:r>
                <a:r>
                  <a:rPr lang="en-US" altLang="zh-CN" sz="1500" dirty="0"/>
                  <a:t>RNN/CNN</a:t>
                </a:r>
                <a:r>
                  <a:rPr lang="zh-CN" altLang="en-US" sz="1500" dirty="0"/>
                  <a:t>模型，算法破解，而不只是上传人工服务平台</a:t>
                </a:r>
                <a:endParaRPr lang="en-US" altLang="zh-CN" sz="1500" dirty="0"/>
              </a:p>
              <a:p>
                <a:pPr algn="ctr">
                  <a:lnSpc>
                    <a:spcPct val="140000"/>
                  </a:lnSpc>
                </a:pPr>
                <a:endParaRPr lang="en-US" altLang="zh-CN" sz="1000" dirty="0"/>
              </a:p>
              <a:p>
                <a:pPr algn="ctr">
                  <a:lnSpc>
                    <a:spcPct val="140000"/>
                  </a:lnSpc>
                </a:pPr>
                <a:r>
                  <a:rPr lang="en-US" altLang="zh-CN" sz="1000" dirty="0"/>
                  <a:t>……</a:t>
                </a:r>
              </a:p>
            </p:txBody>
          </p:sp>
        </p:grpSp>
        <p:grpSp>
          <p:nvGrpSpPr>
            <p:cNvPr id="19" name="i$ḻïḑé">
              <a:extLst>
                <a:ext uri="{FF2B5EF4-FFF2-40B4-BE49-F238E27FC236}">
                  <a16:creationId xmlns:a16="http://schemas.microsoft.com/office/drawing/2014/main" id="{4A99BB65-6D6F-4B86-82B8-0DA0C1BFD2ED}"/>
                </a:ext>
              </a:extLst>
            </p:cNvPr>
            <p:cNvGrpSpPr/>
            <p:nvPr/>
          </p:nvGrpSpPr>
          <p:grpSpPr>
            <a:xfrm>
              <a:off x="8610598" y="3604090"/>
              <a:ext cx="3356491" cy="2308438"/>
              <a:chOff x="-786135" y="1767043"/>
              <a:chExt cx="3985474" cy="2308438"/>
            </a:xfrm>
          </p:grpSpPr>
          <p:sp>
            <p:nvSpPr>
              <p:cNvPr id="20" name="işļïḓé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108300" y="1767043"/>
                <a:ext cx="1864718" cy="44180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00" b="1" dirty="0"/>
                  <a:t>Text here</a:t>
                </a:r>
              </a:p>
            </p:txBody>
          </p:sp>
          <p:sp>
            <p:nvSpPr>
              <p:cNvPr id="21" name="îS1îḓé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-786135" y="2267927"/>
                <a:ext cx="3985474" cy="1807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en-US" altLang="zh-CN" sz="1000" dirty="0"/>
                  <a:t>Supporting text here.</a:t>
                </a:r>
              </a:p>
              <a:p>
                <a:pPr algn="ctr">
                  <a:lnSpc>
                    <a:spcPct val="140000"/>
                  </a:lnSpc>
                </a:pPr>
                <a:endParaRPr lang="en-US" altLang="zh-CN" sz="1000" dirty="0"/>
              </a:p>
              <a:p>
                <a:pPr algn="ctr">
                  <a:lnSpc>
                    <a:spcPct val="140000"/>
                  </a:lnSpc>
                </a:pPr>
                <a:r>
                  <a:rPr lang="en-US" altLang="zh-CN" sz="10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3384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5021263" algn="l"/>
              </a:tabLst>
            </a:pPr>
            <a:r>
              <a:rPr lang="en-US" altLang="zh-CN" sz="7200" dirty="0"/>
              <a:t>Thanks</a:t>
            </a:r>
            <a:br>
              <a:rPr lang="en-US" altLang="zh-CN" sz="2400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en-US" dirty="0"/>
              <a:t>Docker hub Address: docker pull </a:t>
            </a:r>
            <a:r>
              <a:rPr lang="en-US" altLang="zh-CN" dirty="0" err="1"/>
              <a:t>gemengmeng</a:t>
            </a:r>
            <a:r>
              <a:rPr lang="en-US" altLang="zh-CN" dirty="0"/>
              <a:t>/</a:t>
            </a:r>
            <a:r>
              <a:rPr lang="en-US" altLang="zh-CN" dirty="0" err="1"/>
              <a:t>infospider</a:t>
            </a:r>
            <a:r>
              <a:rPr lang="en-US" altLang="zh-CN" dirty="0"/>
              <a:t>:[</a:t>
            </a:r>
            <a:r>
              <a:rPr lang="en-US" altLang="zh-CN" dirty="0" err="1"/>
              <a:t>weibouser|zhihuuser</a:t>
            </a:r>
            <a:r>
              <a:rPr lang="en-US" altLang="zh-CN" dirty="0"/>
              <a:t>]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Email: 1939476432@qq.com</a:t>
            </a: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E84D2AA1-2678-4A6C-A8E2-DF3072E89C68}"/>
              </a:ext>
            </a:extLst>
          </p:cNvPr>
          <p:cNvSpPr txBox="1">
            <a:spLocks/>
          </p:cNvSpPr>
          <p:nvPr/>
        </p:nvSpPr>
        <p:spPr>
          <a:xfrm>
            <a:off x="673100" y="5036665"/>
            <a:ext cx="10845798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1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8"/>
              </a:rPr>
              <a:t>https://github.com/k15201363625/myspider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A0A32-B410-4A62-8507-266DF8AC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OBJECTIVE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C84936-4B53-45F2-A00E-34FF21FE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0FF7B6-72A5-48C6-80C7-282A5848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5" name="2647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46C2CA-F4FB-48F8-9EC2-32EF955E1F4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51460" y="562913"/>
            <a:ext cx="11811000" cy="4545104"/>
            <a:chOff x="0" y="1359648"/>
            <a:chExt cx="11811000" cy="4545104"/>
          </a:xfrm>
        </p:grpSpPr>
        <p:sp>
          <p:nvSpPr>
            <p:cNvPr id="6" name="iṩḻíḋé">
              <a:extLst>
                <a:ext uri="{FF2B5EF4-FFF2-40B4-BE49-F238E27FC236}">
                  <a16:creationId xmlns:a16="http://schemas.microsoft.com/office/drawing/2014/main" id="{A17FE458-4798-4D6C-9AA3-876B3D43568D}"/>
                </a:ext>
              </a:extLst>
            </p:cNvPr>
            <p:cNvSpPr/>
            <p:nvPr/>
          </p:nvSpPr>
          <p:spPr>
            <a:xfrm rot="5400000">
              <a:off x="-1" y="1359649"/>
              <a:ext cx="4545104" cy="4545102"/>
            </a:xfrm>
            <a:prstGeom prst="donut">
              <a:avLst>
                <a:gd name="adj" fmla="val 11341"/>
              </a:avLst>
            </a:prstGeom>
            <a:gradFill flip="none" rotWithShape="1">
              <a:gsLst>
                <a:gs pos="57000">
                  <a:schemeClr val="accent1">
                    <a:lumMod val="0"/>
                    <a:lumOff val="100000"/>
                    <a:alpha val="0"/>
                  </a:schemeClr>
                </a:gs>
                <a:gs pos="100000">
                  <a:schemeClr val="bg1">
                    <a:lumMod val="85000"/>
                    <a:alpha val="39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ṩlidê">
              <a:extLst>
                <a:ext uri="{FF2B5EF4-FFF2-40B4-BE49-F238E27FC236}">
                  <a16:creationId xmlns:a16="http://schemas.microsoft.com/office/drawing/2014/main" id="{3B38DF14-A661-4985-8EB6-C154FB94541B}"/>
                </a:ext>
              </a:extLst>
            </p:cNvPr>
            <p:cNvSpPr txBox="1"/>
            <p:nvPr/>
          </p:nvSpPr>
          <p:spPr bwMode="auto">
            <a:xfrm>
              <a:off x="660401" y="3299829"/>
              <a:ext cx="4171575" cy="664743"/>
            </a:xfrm>
            <a:prstGeom prst="homePlate">
              <a:avLst/>
            </a:prstGeom>
            <a:solidFill>
              <a:schemeClr val="bg1"/>
            </a:solidFill>
            <a:ln>
              <a:gradFill flip="none" rotWithShape="1">
                <a:gsLst>
                  <a:gs pos="55000">
                    <a:schemeClr val="bg1">
                      <a:alpha val="49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</a:ln>
            <a:extLst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i="1" dirty="0"/>
                <a:t>POWERFUL SPIDER</a:t>
              </a:r>
            </a:p>
          </p:txBody>
        </p:sp>
        <p:grpSp>
          <p:nvGrpSpPr>
            <p:cNvPr id="8" name="îṡḷïdè">
              <a:extLst>
                <a:ext uri="{FF2B5EF4-FFF2-40B4-BE49-F238E27FC236}">
                  <a16:creationId xmlns:a16="http://schemas.microsoft.com/office/drawing/2014/main" id="{45468394-483C-48C6-8CBD-0FE5664E90F2}"/>
                </a:ext>
              </a:extLst>
            </p:cNvPr>
            <p:cNvGrpSpPr/>
            <p:nvPr/>
          </p:nvGrpSpPr>
          <p:grpSpPr>
            <a:xfrm>
              <a:off x="1270563" y="2086686"/>
              <a:ext cx="1945346" cy="2445611"/>
              <a:chOff x="994866" y="1927301"/>
              <a:chExt cx="2296434" cy="2886983"/>
            </a:xfrm>
          </p:grpSpPr>
          <p:sp>
            <p:nvSpPr>
              <p:cNvPr id="24" name="îslîďé">
                <a:extLst>
                  <a:ext uri="{FF2B5EF4-FFF2-40B4-BE49-F238E27FC236}">
                    <a16:creationId xmlns:a16="http://schemas.microsoft.com/office/drawing/2014/main" id="{100E1BB5-71EF-4479-83A7-48F4DD91DB74}"/>
                  </a:ext>
                </a:extLst>
              </p:cNvPr>
              <p:cNvSpPr/>
              <p:nvPr/>
            </p:nvSpPr>
            <p:spPr>
              <a:xfrm>
                <a:off x="994866" y="3359385"/>
                <a:ext cx="2296434" cy="1454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31" y="17399"/>
                    </a:moveTo>
                    <a:lnTo>
                      <a:pt x="20546" y="17399"/>
                    </a:lnTo>
                    <a:lnTo>
                      <a:pt x="20469" y="17411"/>
                    </a:lnTo>
                    <a:lnTo>
                      <a:pt x="20392" y="17448"/>
                    </a:lnTo>
                    <a:lnTo>
                      <a:pt x="20331" y="17472"/>
                    </a:lnTo>
                    <a:lnTo>
                      <a:pt x="20254" y="17520"/>
                    </a:lnTo>
                    <a:lnTo>
                      <a:pt x="20185" y="17569"/>
                    </a:lnTo>
                    <a:lnTo>
                      <a:pt x="20062" y="17690"/>
                    </a:lnTo>
                    <a:lnTo>
                      <a:pt x="20038" y="17460"/>
                    </a:lnTo>
                    <a:lnTo>
                      <a:pt x="20023" y="17253"/>
                    </a:lnTo>
                    <a:lnTo>
                      <a:pt x="19977" y="17035"/>
                    </a:lnTo>
                    <a:lnTo>
                      <a:pt x="19869" y="16646"/>
                    </a:lnTo>
                    <a:lnTo>
                      <a:pt x="19792" y="16476"/>
                    </a:lnTo>
                    <a:lnTo>
                      <a:pt x="19708" y="16318"/>
                    </a:lnTo>
                    <a:lnTo>
                      <a:pt x="19608" y="16148"/>
                    </a:lnTo>
                    <a:lnTo>
                      <a:pt x="19515" y="16015"/>
                    </a:lnTo>
                    <a:lnTo>
                      <a:pt x="19400" y="15893"/>
                    </a:lnTo>
                    <a:lnTo>
                      <a:pt x="19285" y="15784"/>
                    </a:lnTo>
                    <a:lnTo>
                      <a:pt x="19162" y="15699"/>
                    </a:lnTo>
                    <a:lnTo>
                      <a:pt x="19038" y="15626"/>
                    </a:lnTo>
                    <a:lnTo>
                      <a:pt x="18762" y="15529"/>
                    </a:lnTo>
                    <a:lnTo>
                      <a:pt x="18615" y="15529"/>
                    </a:lnTo>
                    <a:lnTo>
                      <a:pt x="18446" y="15541"/>
                    </a:lnTo>
                    <a:lnTo>
                      <a:pt x="18262" y="15590"/>
                    </a:lnTo>
                    <a:lnTo>
                      <a:pt x="18100" y="15687"/>
                    </a:lnTo>
                    <a:lnTo>
                      <a:pt x="17946" y="15784"/>
                    </a:lnTo>
                    <a:lnTo>
                      <a:pt x="18008" y="15505"/>
                    </a:lnTo>
                    <a:lnTo>
                      <a:pt x="18054" y="15213"/>
                    </a:lnTo>
                    <a:lnTo>
                      <a:pt x="18085" y="14898"/>
                    </a:lnTo>
                    <a:lnTo>
                      <a:pt x="18092" y="14582"/>
                    </a:lnTo>
                    <a:lnTo>
                      <a:pt x="18085" y="14254"/>
                    </a:lnTo>
                    <a:lnTo>
                      <a:pt x="18046" y="13914"/>
                    </a:lnTo>
                    <a:lnTo>
                      <a:pt x="17992" y="13587"/>
                    </a:lnTo>
                    <a:lnTo>
                      <a:pt x="17915" y="13283"/>
                    </a:lnTo>
                    <a:lnTo>
                      <a:pt x="17831" y="13004"/>
                    </a:lnTo>
                    <a:lnTo>
                      <a:pt x="17731" y="12724"/>
                    </a:lnTo>
                    <a:lnTo>
                      <a:pt x="17600" y="12469"/>
                    </a:lnTo>
                    <a:lnTo>
                      <a:pt x="17469" y="12227"/>
                    </a:lnTo>
                    <a:lnTo>
                      <a:pt x="17315" y="12020"/>
                    </a:lnTo>
                    <a:lnTo>
                      <a:pt x="17154" y="11826"/>
                    </a:lnTo>
                    <a:lnTo>
                      <a:pt x="16985" y="11656"/>
                    </a:lnTo>
                    <a:lnTo>
                      <a:pt x="16800" y="11522"/>
                    </a:lnTo>
                    <a:lnTo>
                      <a:pt x="16608" y="11401"/>
                    </a:lnTo>
                    <a:lnTo>
                      <a:pt x="16400" y="11328"/>
                    </a:lnTo>
                    <a:lnTo>
                      <a:pt x="16200" y="11267"/>
                    </a:lnTo>
                    <a:lnTo>
                      <a:pt x="15977" y="11243"/>
                    </a:lnTo>
                    <a:lnTo>
                      <a:pt x="15846" y="11267"/>
                    </a:lnTo>
                    <a:lnTo>
                      <a:pt x="15723" y="11280"/>
                    </a:lnTo>
                    <a:lnTo>
                      <a:pt x="15592" y="11304"/>
                    </a:lnTo>
                    <a:lnTo>
                      <a:pt x="15346" y="11401"/>
                    </a:lnTo>
                    <a:lnTo>
                      <a:pt x="15231" y="11462"/>
                    </a:lnTo>
                    <a:lnTo>
                      <a:pt x="15115" y="11535"/>
                    </a:lnTo>
                    <a:lnTo>
                      <a:pt x="15000" y="11620"/>
                    </a:lnTo>
                    <a:lnTo>
                      <a:pt x="14900" y="11717"/>
                    </a:lnTo>
                    <a:lnTo>
                      <a:pt x="14792" y="11826"/>
                    </a:lnTo>
                    <a:lnTo>
                      <a:pt x="14700" y="11923"/>
                    </a:lnTo>
                    <a:lnTo>
                      <a:pt x="14600" y="12045"/>
                    </a:lnTo>
                    <a:lnTo>
                      <a:pt x="14515" y="12178"/>
                    </a:lnTo>
                    <a:lnTo>
                      <a:pt x="14346" y="12469"/>
                    </a:lnTo>
                    <a:lnTo>
                      <a:pt x="14277" y="12615"/>
                    </a:lnTo>
                    <a:lnTo>
                      <a:pt x="12946" y="0"/>
                    </a:lnTo>
                    <a:lnTo>
                      <a:pt x="13869" y="13234"/>
                    </a:lnTo>
                    <a:lnTo>
                      <a:pt x="13754" y="13052"/>
                    </a:lnTo>
                    <a:lnTo>
                      <a:pt x="13615" y="12907"/>
                    </a:lnTo>
                    <a:lnTo>
                      <a:pt x="12515" y="826"/>
                    </a:lnTo>
                    <a:lnTo>
                      <a:pt x="13146" y="12579"/>
                    </a:lnTo>
                    <a:lnTo>
                      <a:pt x="12977" y="12530"/>
                    </a:lnTo>
                    <a:lnTo>
                      <a:pt x="12792" y="12518"/>
                    </a:lnTo>
                    <a:lnTo>
                      <a:pt x="12700" y="12518"/>
                    </a:lnTo>
                    <a:lnTo>
                      <a:pt x="12608" y="12530"/>
                    </a:lnTo>
                    <a:lnTo>
                      <a:pt x="12508" y="12554"/>
                    </a:lnTo>
                    <a:lnTo>
                      <a:pt x="12423" y="12591"/>
                    </a:lnTo>
                    <a:lnTo>
                      <a:pt x="12331" y="12639"/>
                    </a:lnTo>
                    <a:lnTo>
                      <a:pt x="12238" y="12700"/>
                    </a:lnTo>
                    <a:lnTo>
                      <a:pt x="12069" y="12822"/>
                    </a:lnTo>
                    <a:lnTo>
                      <a:pt x="12031" y="12579"/>
                    </a:lnTo>
                    <a:lnTo>
                      <a:pt x="11962" y="12348"/>
                    </a:lnTo>
                    <a:lnTo>
                      <a:pt x="11885" y="12142"/>
                    </a:lnTo>
                    <a:lnTo>
                      <a:pt x="11792" y="11947"/>
                    </a:lnTo>
                    <a:lnTo>
                      <a:pt x="11685" y="11765"/>
                    </a:lnTo>
                    <a:lnTo>
                      <a:pt x="11562" y="11607"/>
                    </a:lnTo>
                    <a:lnTo>
                      <a:pt x="11431" y="11474"/>
                    </a:lnTo>
                    <a:lnTo>
                      <a:pt x="11285" y="11389"/>
                    </a:lnTo>
                    <a:lnTo>
                      <a:pt x="11000" y="3072"/>
                    </a:lnTo>
                    <a:lnTo>
                      <a:pt x="11046" y="11280"/>
                    </a:lnTo>
                    <a:lnTo>
                      <a:pt x="10938" y="11267"/>
                    </a:lnTo>
                    <a:lnTo>
                      <a:pt x="10838" y="11243"/>
                    </a:lnTo>
                    <a:lnTo>
                      <a:pt x="10715" y="11267"/>
                    </a:lnTo>
                    <a:lnTo>
                      <a:pt x="10585" y="2793"/>
                    </a:lnTo>
                    <a:lnTo>
                      <a:pt x="10469" y="11340"/>
                    </a:lnTo>
                    <a:lnTo>
                      <a:pt x="10423" y="11365"/>
                    </a:lnTo>
                    <a:lnTo>
                      <a:pt x="10338" y="11170"/>
                    </a:lnTo>
                    <a:lnTo>
                      <a:pt x="10254" y="10988"/>
                    </a:lnTo>
                    <a:lnTo>
                      <a:pt x="10154" y="10806"/>
                    </a:lnTo>
                    <a:lnTo>
                      <a:pt x="10062" y="10648"/>
                    </a:lnTo>
                    <a:lnTo>
                      <a:pt x="9954" y="10478"/>
                    </a:lnTo>
                    <a:lnTo>
                      <a:pt x="9838" y="10333"/>
                    </a:lnTo>
                    <a:lnTo>
                      <a:pt x="9731" y="10175"/>
                    </a:lnTo>
                    <a:lnTo>
                      <a:pt x="9615" y="10041"/>
                    </a:lnTo>
                    <a:lnTo>
                      <a:pt x="9492" y="9920"/>
                    </a:lnTo>
                    <a:lnTo>
                      <a:pt x="9362" y="9798"/>
                    </a:lnTo>
                    <a:lnTo>
                      <a:pt x="9231" y="9689"/>
                    </a:lnTo>
                    <a:lnTo>
                      <a:pt x="9100" y="9604"/>
                    </a:lnTo>
                    <a:lnTo>
                      <a:pt x="8808" y="9458"/>
                    </a:lnTo>
                    <a:lnTo>
                      <a:pt x="8669" y="9398"/>
                    </a:lnTo>
                    <a:lnTo>
                      <a:pt x="8515" y="9349"/>
                    </a:lnTo>
                    <a:lnTo>
                      <a:pt x="8985" y="826"/>
                    </a:lnTo>
                    <a:lnTo>
                      <a:pt x="8123" y="9288"/>
                    </a:lnTo>
                    <a:lnTo>
                      <a:pt x="8023" y="9276"/>
                    </a:lnTo>
                    <a:lnTo>
                      <a:pt x="7862" y="9288"/>
                    </a:lnTo>
                    <a:lnTo>
                      <a:pt x="8554" y="0"/>
                    </a:lnTo>
                    <a:lnTo>
                      <a:pt x="7446" y="9373"/>
                    </a:lnTo>
                    <a:lnTo>
                      <a:pt x="7231" y="9470"/>
                    </a:lnTo>
                    <a:lnTo>
                      <a:pt x="7023" y="9580"/>
                    </a:lnTo>
                    <a:lnTo>
                      <a:pt x="6831" y="9713"/>
                    </a:lnTo>
                    <a:lnTo>
                      <a:pt x="6638" y="9859"/>
                    </a:lnTo>
                    <a:lnTo>
                      <a:pt x="6462" y="10029"/>
                    </a:lnTo>
                    <a:lnTo>
                      <a:pt x="6285" y="10223"/>
                    </a:lnTo>
                    <a:lnTo>
                      <a:pt x="6123" y="10454"/>
                    </a:lnTo>
                    <a:lnTo>
                      <a:pt x="5985" y="10673"/>
                    </a:lnTo>
                    <a:lnTo>
                      <a:pt x="5838" y="10927"/>
                    </a:lnTo>
                    <a:lnTo>
                      <a:pt x="5715" y="11182"/>
                    </a:lnTo>
                    <a:lnTo>
                      <a:pt x="5600" y="11474"/>
                    </a:lnTo>
                    <a:lnTo>
                      <a:pt x="5492" y="11777"/>
                    </a:lnTo>
                    <a:lnTo>
                      <a:pt x="5408" y="12081"/>
                    </a:lnTo>
                    <a:lnTo>
                      <a:pt x="5338" y="12397"/>
                    </a:lnTo>
                    <a:lnTo>
                      <a:pt x="5285" y="12724"/>
                    </a:lnTo>
                    <a:lnTo>
                      <a:pt x="5246" y="13052"/>
                    </a:lnTo>
                    <a:lnTo>
                      <a:pt x="5100" y="13052"/>
                    </a:lnTo>
                    <a:lnTo>
                      <a:pt x="4931" y="13077"/>
                    </a:lnTo>
                    <a:lnTo>
                      <a:pt x="4754" y="13101"/>
                    </a:lnTo>
                    <a:lnTo>
                      <a:pt x="4585" y="13162"/>
                    </a:lnTo>
                    <a:lnTo>
                      <a:pt x="4431" y="13259"/>
                    </a:lnTo>
                    <a:lnTo>
                      <a:pt x="4269" y="13344"/>
                    </a:lnTo>
                    <a:lnTo>
                      <a:pt x="4123" y="13465"/>
                    </a:lnTo>
                    <a:lnTo>
                      <a:pt x="3985" y="13611"/>
                    </a:lnTo>
                    <a:lnTo>
                      <a:pt x="3862" y="13769"/>
                    </a:lnTo>
                    <a:lnTo>
                      <a:pt x="3738" y="13951"/>
                    </a:lnTo>
                    <a:lnTo>
                      <a:pt x="3623" y="14145"/>
                    </a:lnTo>
                    <a:lnTo>
                      <a:pt x="3523" y="14339"/>
                    </a:lnTo>
                    <a:lnTo>
                      <a:pt x="3431" y="14570"/>
                    </a:lnTo>
                    <a:lnTo>
                      <a:pt x="3354" y="14789"/>
                    </a:lnTo>
                    <a:lnTo>
                      <a:pt x="3285" y="15031"/>
                    </a:lnTo>
                    <a:lnTo>
                      <a:pt x="3231" y="15286"/>
                    </a:lnTo>
                    <a:lnTo>
                      <a:pt x="3192" y="15541"/>
                    </a:lnTo>
                    <a:lnTo>
                      <a:pt x="3085" y="15590"/>
                    </a:lnTo>
                    <a:lnTo>
                      <a:pt x="2992" y="15638"/>
                    </a:lnTo>
                    <a:lnTo>
                      <a:pt x="2892" y="15711"/>
                    </a:lnTo>
                    <a:lnTo>
                      <a:pt x="2800" y="15808"/>
                    </a:lnTo>
                    <a:lnTo>
                      <a:pt x="2715" y="15906"/>
                    </a:lnTo>
                    <a:lnTo>
                      <a:pt x="2638" y="16015"/>
                    </a:lnTo>
                    <a:lnTo>
                      <a:pt x="2569" y="16148"/>
                    </a:lnTo>
                    <a:lnTo>
                      <a:pt x="2508" y="16282"/>
                    </a:lnTo>
                    <a:lnTo>
                      <a:pt x="2408" y="16185"/>
                    </a:lnTo>
                    <a:lnTo>
                      <a:pt x="2292" y="16088"/>
                    </a:lnTo>
                    <a:lnTo>
                      <a:pt x="2062" y="15942"/>
                    </a:lnTo>
                    <a:lnTo>
                      <a:pt x="1938" y="15893"/>
                    </a:lnTo>
                    <a:lnTo>
                      <a:pt x="1808" y="15845"/>
                    </a:lnTo>
                    <a:lnTo>
                      <a:pt x="1669" y="15833"/>
                    </a:lnTo>
                    <a:lnTo>
                      <a:pt x="1538" y="15821"/>
                    </a:lnTo>
                    <a:lnTo>
                      <a:pt x="1385" y="15833"/>
                    </a:lnTo>
                    <a:lnTo>
                      <a:pt x="1077" y="15906"/>
                    </a:lnTo>
                    <a:lnTo>
                      <a:pt x="931" y="15978"/>
                    </a:lnTo>
                    <a:lnTo>
                      <a:pt x="800" y="16076"/>
                    </a:lnTo>
                    <a:lnTo>
                      <a:pt x="677" y="16185"/>
                    </a:lnTo>
                    <a:lnTo>
                      <a:pt x="562" y="16306"/>
                    </a:lnTo>
                    <a:lnTo>
                      <a:pt x="446" y="16440"/>
                    </a:lnTo>
                    <a:lnTo>
                      <a:pt x="354" y="16585"/>
                    </a:lnTo>
                    <a:lnTo>
                      <a:pt x="262" y="16743"/>
                    </a:lnTo>
                    <a:lnTo>
                      <a:pt x="192" y="16913"/>
                    </a:lnTo>
                    <a:lnTo>
                      <a:pt x="123" y="17095"/>
                    </a:lnTo>
                    <a:lnTo>
                      <a:pt x="62" y="17302"/>
                    </a:lnTo>
                    <a:lnTo>
                      <a:pt x="23" y="17496"/>
                    </a:lnTo>
                    <a:lnTo>
                      <a:pt x="8" y="17703"/>
                    </a:lnTo>
                    <a:lnTo>
                      <a:pt x="0" y="17909"/>
                    </a:lnTo>
                    <a:lnTo>
                      <a:pt x="8" y="18127"/>
                    </a:lnTo>
                    <a:lnTo>
                      <a:pt x="23" y="18334"/>
                    </a:lnTo>
                    <a:lnTo>
                      <a:pt x="62" y="18528"/>
                    </a:lnTo>
                    <a:lnTo>
                      <a:pt x="123" y="18735"/>
                    </a:lnTo>
                    <a:lnTo>
                      <a:pt x="192" y="18905"/>
                    </a:lnTo>
                    <a:lnTo>
                      <a:pt x="262" y="19087"/>
                    </a:lnTo>
                    <a:lnTo>
                      <a:pt x="354" y="19245"/>
                    </a:lnTo>
                    <a:lnTo>
                      <a:pt x="446" y="19390"/>
                    </a:lnTo>
                    <a:lnTo>
                      <a:pt x="562" y="19524"/>
                    </a:lnTo>
                    <a:lnTo>
                      <a:pt x="677" y="19645"/>
                    </a:lnTo>
                    <a:lnTo>
                      <a:pt x="800" y="19754"/>
                    </a:lnTo>
                    <a:lnTo>
                      <a:pt x="931" y="19839"/>
                    </a:lnTo>
                    <a:lnTo>
                      <a:pt x="1077" y="19924"/>
                    </a:lnTo>
                    <a:lnTo>
                      <a:pt x="1385" y="19997"/>
                    </a:lnTo>
                    <a:lnTo>
                      <a:pt x="1538" y="20009"/>
                    </a:lnTo>
                    <a:lnTo>
                      <a:pt x="1715" y="19997"/>
                    </a:lnTo>
                    <a:lnTo>
                      <a:pt x="1892" y="19949"/>
                    </a:lnTo>
                    <a:lnTo>
                      <a:pt x="1985" y="20046"/>
                    </a:lnTo>
                    <a:lnTo>
                      <a:pt x="2092" y="20131"/>
                    </a:lnTo>
                    <a:lnTo>
                      <a:pt x="2215" y="20204"/>
                    </a:lnTo>
                    <a:lnTo>
                      <a:pt x="2346" y="20301"/>
                    </a:lnTo>
                    <a:lnTo>
                      <a:pt x="2677" y="20447"/>
                    </a:lnTo>
                    <a:lnTo>
                      <a:pt x="3069" y="20604"/>
                    </a:lnTo>
                    <a:lnTo>
                      <a:pt x="3508" y="20750"/>
                    </a:lnTo>
                    <a:lnTo>
                      <a:pt x="4000" y="20884"/>
                    </a:lnTo>
                    <a:lnTo>
                      <a:pt x="4546" y="21005"/>
                    </a:lnTo>
                    <a:lnTo>
                      <a:pt x="5131" y="21126"/>
                    </a:lnTo>
                    <a:lnTo>
                      <a:pt x="5769" y="21236"/>
                    </a:lnTo>
                    <a:lnTo>
                      <a:pt x="6446" y="21321"/>
                    </a:lnTo>
                    <a:lnTo>
                      <a:pt x="7154" y="21394"/>
                    </a:lnTo>
                    <a:lnTo>
                      <a:pt x="7900" y="21454"/>
                    </a:lnTo>
                    <a:lnTo>
                      <a:pt x="8685" y="21515"/>
                    </a:lnTo>
                    <a:lnTo>
                      <a:pt x="9492" y="21564"/>
                    </a:lnTo>
                    <a:lnTo>
                      <a:pt x="10323" y="21576"/>
                    </a:lnTo>
                    <a:lnTo>
                      <a:pt x="11169" y="21600"/>
                    </a:lnTo>
                    <a:lnTo>
                      <a:pt x="11938" y="21576"/>
                    </a:lnTo>
                    <a:lnTo>
                      <a:pt x="12692" y="21564"/>
                    </a:lnTo>
                    <a:lnTo>
                      <a:pt x="13415" y="21539"/>
                    </a:lnTo>
                    <a:lnTo>
                      <a:pt x="14123" y="21491"/>
                    </a:lnTo>
                    <a:lnTo>
                      <a:pt x="14815" y="21430"/>
                    </a:lnTo>
                    <a:lnTo>
                      <a:pt x="15469" y="21369"/>
                    </a:lnTo>
                    <a:lnTo>
                      <a:pt x="16100" y="21296"/>
                    </a:lnTo>
                    <a:lnTo>
                      <a:pt x="16708" y="21199"/>
                    </a:lnTo>
                    <a:lnTo>
                      <a:pt x="17269" y="21114"/>
                    </a:lnTo>
                    <a:lnTo>
                      <a:pt x="17800" y="21005"/>
                    </a:lnTo>
                    <a:lnTo>
                      <a:pt x="18292" y="20896"/>
                    </a:lnTo>
                    <a:lnTo>
                      <a:pt x="18738" y="20787"/>
                    </a:lnTo>
                    <a:lnTo>
                      <a:pt x="19154" y="20641"/>
                    </a:lnTo>
                    <a:lnTo>
                      <a:pt x="19515" y="20507"/>
                    </a:lnTo>
                    <a:lnTo>
                      <a:pt x="19838" y="20374"/>
                    </a:lnTo>
                    <a:lnTo>
                      <a:pt x="20108" y="20228"/>
                    </a:lnTo>
                    <a:lnTo>
                      <a:pt x="20223" y="20325"/>
                    </a:lnTo>
                    <a:lnTo>
                      <a:pt x="20346" y="20398"/>
                    </a:lnTo>
                    <a:lnTo>
                      <a:pt x="20492" y="20447"/>
                    </a:lnTo>
                    <a:lnTo>
                      <a:pt x="20631" y="20459"/>
                    </a:lnTo>
                    <a:lnTo>
                      <a:pt x="20731" y="20459"/>
                    </a:lnTo>
                    <a:lnTo>
                      <a:pt x="20823" y="20434"/>
                    </a:lnTo>
                    <a:lnTo>
                      <a:pt x="20923" y="20398"/>
                    </a:lnTo>
                    <a:lnTo>
                      <a:pt x="21008" y="20337"/>
                    </a:lnTo>
                    <a:lnTo>
                      <a:pt x="21092" y="20289"/>
                    </a:lnTo>
                    <a:lnTo>
                      <a:pt x="21246" y="20119"/>
                    </a:lnTo>
                    <a:lnTo>
                      <a:pt x="21323" y="20022"/>
                    </a:lnTo>
                    <a:lnTo>
                      <a:pt x="21377" y="19900"/>
                    </a:lnTo>
                    <a:lnTo>
                      <a:pt x="21438" y="19791"/>
                    </a:lnTo>
                    <a:lnTo>
                      <a:pt x="21485" y="19669"/>
                    </a:lnTo>
                    <a:lnTo>
                      <a:pt x="21523" y="19524"/>
                    </a:lnTo>
                    <a:lnTo>
                      <a:pt x="21562" y="19390"/>
                    </a:lnTo>
                    <a:lnTo>
                      <a:pt x="21577" y="19245"/>
                    </a:lnTo>
                    <a:lnTo>
                      <a:pt x="21600" y="19087"/>
                    </a:lnTo>
                    <a:lnTo>
                      <a:pt x="21600" y="18771"/>
                    </a:lnTo>
                    <a:lnTo>
                      <a:pt x="21577" y="18625"/>
                    </a:lnTo>
                    <a:lnTo>
                      <a:pt x="21562" y="18467"/>
                    </a:lnTo>
                    <a:lnTo>
                      <a:pt x="21485" y="18200"/>
                    </a:lnTo>
                    <a:lnTo>
                      <a:pt x="21438" y="18079"/>
                    </a:lnTo>
                    <a:lnTo>
                      <a:pt x="21377" y="17958"/>
                    </a:lnTo>
                    <a:lnTo>
                      <a:pt x="21323" y="17836"/>
                    </a:lnTo>
                    <a:lnTo>
                      <a:pt x="21246" y="17751"/>
                    </a:lnTo>
                    <a:lnTo>
                      <a:pt x="21169" y="17654"/>
                    </a:lnTo>
                    <a:lnTo>
                      <a:pt x="21092" y="17581"/>
                    </a:lnTo>
                    <a:lnTo>
                      <a:pt x="20923" y="17460"/>
                    </a:lnTo>
                    <a:lnTo>
                      <a:pt x="20823" y="17435"/>
                    </a:lnTo>
                    <a:lnTo>
                      <a:pt x="20731" y="17399"/>
                    </a:lnTo>
                    <a:lnTo>
                      <a:pt x="20631" y="17399"/>
                    </a:lnTo>
                    <a:close/>
                    <a:moveTo>
                      <a:pt x="6754" y="17751"/>
                    </a:moveTo>
                    <a:lnTo>
                      <a:pt x="6777" y="17715"/>
                    </a:lnTo>
                    <a:lnTo>
                      <a:pt x="6815" y="17751"/>
                    </a:lnTo>
                    <a:lnTo>
                      <a:pt x="6754" y="17751"/>
                    </a:lnTo>
                    <a:close/>
                  </a:path>
                </a:pathLst>
              </a:custGeom>
              <a:solidFill>
                <a:srgbClr val="BC364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lvl9pPr>
              </a:lstStyle>
              <a:p>
                <a:pPr>
                  <a:defRPr>
                    <a:solidFill>
                      <a:srgbClr val="FFFFFF"/>
                    </a:solidFill>
                  </a:defRPr>
                </a:pPr>
                <a:endParaRPr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5" name="iṥḻîḍe">
                <a:extLst>
                  <a:ext uri="{FF2B5EF4-FFF2-40B4-BE49-F238E27FC236}">
                    <a16:creationId xmlns:a16="http://schemas.microsoft.com/office/drawing/2014/main" id="{9ED60A5E-ED08-4ED7-B64D-6D8A39831760}"/>
                  </a:ext>
                </a:extLst>
              </p:cNvPr>
              <p:cNvGrpSpPr/>
              <p:nvPr/>
            </p:nvGrpSpPr>
            <p:grpSpPr>
              <a:xfrm>
                <a:off x="1886937" y="1927301"/>
                <a:ext cx="581474" cy="1773358"/>
                <a:chOff x="5893501" y="1993034"/>
                <a:chExt cx="406776" cy="1240568"/>
              </a:xfrm>
              <a:solidFill>
                <a:srgbClr val="BC3649"/>
              </a:solidFill>
            </p:grpSpPr>
            <p:sp>
              <p:nvSpPr>
                <p:cNvPr id="26" name="iṣḻide">
                  <a:extLst>
                    <a:ext uri="{FF2B5EF4-FFF2-40B4-BE49-F238E27FC236}">
                      <a16:creationId xmlns:a16="http://schemas.microsoft.com/office/drawing/2014/main" id="{FB2547D4-6B12-49BA-B34B-3153A099CE6F}"/>
                    </a:ext>
                  </a:extLst>
                </p:cNvPr>
                <p:cNvSpPr/>
                <p:nvPr/>
              </p:nvSpPr>
              <p:spPr>
                <a:xfrm>
                  <a:off x="6192146" y="2819961"/>
                  <a:ext cx="108131" cy="272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503" y="591"/>
                      </a:moveTo>
                      <a:lnTo>
                        <a:pt x="7162" y="1546"/>
                      </a:lnTo>
                      <a:lnTo>
                        <a:pt x="6935" y="2592"/>
                      </a:lnTo>
                      <a:lnTo>
                        <a:pt x="6025" y="5002"/>
                      </a:lnTo>
                      <a:lnTo>
                        <a:pt x="4775" y="7594"/>
                      </a:lnTo>
                      <a:lnTo>
                        <a:pt x="3524" y="10141"/>
                      </a:lnTo>
                      <a:lnTo>
                        <a:pt x="909" y="14415"/>
                      </a:lnTo>
                      <a:lnTo>
                        <a:pt x="0" y="16189"/>
                      </a:lnTo>
                      <a:lnTo>
                        <a:pt x="1137" y="15825"/>
                      </a:lnTo>
                      <a:lnTo>
                        <a:pt x="3183" y="15416"/>
                      </a:lnTo>
                      <a:lnTo>
                        <a:pt x="4206" y="15325"/>
                      </a:lnTo>
                      <a:lnTo>
                        <a:pt x="5229" y="15279"/>
                      </a:lnTo>
                      <a:lnTo>
                        <a:pt x="6025" y="15279"/>
                      </a:lnTo>
                      <a:lnTo>
                        <a:pt x="6707" y="15325"/>
                      </a:lnTo>
                      <a:lnTo>
                        <a:pt x="7503" y="15370"/>
                      </a:lnTo>
                      <a:lnTo>
                        <a:pt x="8867" y="15734"/>
                      </a:lnTo>
                      <a:lnTo>
                        <a:pt x="9436" y="15961"/>
                      </a:lnTo>
                      <a:lnTo>
                        <a:pt x="10800" y="16780"/>
                      </a:lnTo>
                      <a:lnTo>
                        <a:pt x="11596" y="17462"/>
                      </a:lnTo>
                      <a:lnTo>
                        <a:pt x="12164" y="18144"/>
                      </a:lnTo>
                      <a:lnTo>
                        <a:pt x="12733" y="18872"/>
                      </a:lnTo>
                      <a:lnTo>
                        <a:pt x="12960" y="19554"/>
                      </a:lnTo>
                      <a:lnTo>
                        <a:pt x="13301" y="20190"/>
                      </a:lnTo>
                      <a:lnTo>
                        <a:pt x="13415" y="21191"/>
                      </a:lnTo>
                      <a:lnTo>
                        <a:pt x="13528" y="21600"/>
                      </a:lnTo>
                      <a:lnTo>
                        <a:pt x="15347" y="19144"/>
                      </a:lnTo>
                      <a:lnTo>
                        <a:pt x="16939" y="16916"/>
                      </a:lnTo>
                      <a:lnTo>
                        <a:pt x="18303" y="14870"/>
                      </a:lnTo>
                      <a:lnTo>
                        <a:pt x="19326" y="13005"/>
                      </a:lnTo>
                      <a:lnTo>
                        <a:pt x="20122" y="11277"/>
                      </a:lnTo>
                      <a:lnTo>
                        <a:pt x="20918" y="9686"/>
                      </a:lnTo>
                      <a:lnTo>
                        <a:pt x="21259" y="8276"/>
                      </a:lnTo>
                      <a:lnTo>
                        <a:pt x="21600" y="6957"/>
                      </a:lnTo>
                      <a:lnTo>
                        <a:pt x="21600" y="5821"/>
                      </a:lnTo>
                      <a:lnTo>
                        <a:pt x="21486" y="4820"/>
                      </a:lnTo>
                      <a:lnTo>
                        <a:pt x="21259" y="3911"/>
                      </a:lnTo>
                      <a:lnTo>
                        <a:pt x="20918" y="3183"/>
                      </a:lnTo>
                      <a:lnTo>
                        <a:pt x="20463" y="2501"/>
                      </a:lnTo>
                      <a:lnTo>
                        <a:pt x="19895" y="1864"/>
                      </a:lnTo>
                      <a:lnTo>
                        <a:pt x="19213" y="1410"/>
                      </a:lnTo>
                      <a:lnTo>
                        <a:pt x="18531" y="1046"/>
                      </a:lnTo>
                      <a:lnTo>
                        <a:pt x="17621" y="682"/>
                      </a:lnTo>
                      <a:lnTo>
                        <a:pt x="16825" y="455"/>
                      </a:lnTo>
                      <a:lnTo>
                        <a:pt x="15802" y="227"/>
                      </a:lnTo>
                      <a:lnTo>
                        <a:pt x="14893" y="136"/>
                      </a:lnTo>
                      <a:lnTo>
                        <a:pt x="13983" y="91"/>
                      </a:lnTo>
                      <a:lnTo>
                        <a:pt x="13074" y="0"/>
                      </a:lnTo>
                      <a:lnTo>
                        <a:pt x="11368" y="91"/>
                      </a:lnTo>
                      <a:lnTo>
                        <a:pt x="9777" y="182"/>
                      </a:lnTo>
                      <a:lnTo>
                        <a:pt x="8640" y="364"/>
                      </a:lnTo>
                      <a:lnTo>
                        <a:pt x="7503" y="591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92500" lnSpcReduction="1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1pPr>
                  <a:lvl2pPr marL="0" marR="0" indent="457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2pPr>
                  <a:lvl3pPr marL="0" marR="0" indent="914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3pPr>
                  <a:lvl4pPr marL="0" marR="0" indent="1371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4pPr>
                  <a:lvl5pPr marL="0" marR="0" indent="18288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5pPr>
                  <a:lvl6pPr marL="0" marR="0" indent="22860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6pPr>
                  <a:lvl7pPr marL="0" marR="0" indent="2743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7pPr>
                  <a:lvl8pPr marL="0" marR="0" indent="3200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8pPr>
                  <a:lvl9pPr marL="0" marR="0" indent="3657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9pPr>
                </a:lstStyle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7" name="ïš1iḍé">
                  <a:extLst>
                    <a:ext uri="{FF2B5EF4-FFF2-40B4-BE49-F238E27FC236}">
                      <a16:creationId xmlns:a16="http://schemas.microsoft.com/office/drawing/2014/main" id="{CC29625F-5558-4736-983A-5BBF749F2C79}"/>
                    </a:ext>
                  </a:extLst>
                </p:cNvPr>
                <p:cNvSpPr/>
                <p:nvPr/>
              </p:nvSpPr>
              <p:spPr>
                <a:xfrm>
                  <a:off x="5893501" y="2819961"/>
                  <a:ext cx="108132" cy="272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029" y="21600"/>
                      </a:moveTo>
                      <a:lnTo>
                        <a:pt x="8142" y="21191"/>
                      </a:lnTo>
                      <a:lnTo>
                        <a:pt x="8255" y="20190"/>
                      </a:lnTo>
                      <a:lnTo>
                        <a:pt x="8595" y="19554"/>
                      </a:lnTo>
                      <a:lnTo>
                        <a:pt x="8934" y="18872"/>
                      </a:lnTo>
                      <a:lnTo>
                        <a:pt x="9386" y="18144"/>
                      </a:lnTo>
                      <a:lnTo>
                        <a:pt x="9952" y="17462"/>
                      </a:lnTo>
                      <a:lnTo>
                        <a:pt x="10630" y="16780"/>
                      </a:lnTo>
                      <a:lnTo>
                        <a:pt x="11648" y="16234"/>
                      </a:lnTo>
                      <a:lnTo>
                        <a:pt x="12101" y="15961"/>
                      </a:lnTo>
                      <a:lnTo>
                        <a:pt x="12779" y="15734"/>
                      </a:lnTo>
                      <a:lnTo>
                        <a:pt x="13345" y="15552"/>
                      </a:lnTo>
                      <a:lnTo>
                        <a:pt x="14023" y="15370"/>
                      </a:lnTo>
                      <a:lnTo>
                        <a:pt x="14702" y="15325"/>
                      </a:lnTo>
                      <a:lnTo>
                        <a:pt x="15606" y="15279"/>
                      </a:lnTo>
                      <a:lnTo>
                        <a:pt x="16398" y="15279"/>
                      </a:lnTo>
                      <a:lnTo>
                        <a:pt x="17303" y="15325"/>
                      </a:lnTo>
                      <a:lnTo>
                        <a:pt x="18207" y="15416"/>
                      </a:lnTo>
                      <a:lnTo>
                        <a:pt x="19225" y="15597"/>
                      </a:lnTo>
                      <a:lnTo>
                        <a:pt x="20356" y="15825"/>
                      </a:lnTo>
                      <a:lnTo>
                        <a:pt x="21600" y="16189"/>
                      </a:lnTo>
                      <a:lnTo>
                        <a:pt x="20469" y="14415"/>
                      </a:lnTo>
                      <a:lnTo>
                        <a:pt x="17981" y="10141"/>
                      </a:lnTo>
                      <a:lnTo>
                        <a:pt x="16737" y="7594"/>
                      </a:lnTo>
                      <a:lnTo>
                        <a:pt x="15493" y="5002"/>
                      </a:lnTo>
                      <a:lnTo>
                        <a:pt x="14588" y="2592"/>
                      </a:lnTo>
                      <a:lnTo>
                        <a:pt x="14362" y="1546"/>
                      </a:lnTo>
                      <a:lnTo>
                        <a:pt x="14136" y="591"/>
                      </a:lnTo>
                      <a:lnTo>
                        <a:pt x="13005" y="364"/>
                      </a:lnTo>
                      <a:lnTo>
                        <a:pt x="11761" y="182"/>
                      </a:lnTo>
                      <a:lnTo>
                        <a:pt x="10291" y="91"/>
                      </a:lnTo>
                      <a:lnTo>
                        <a:pt x="8369" y="0"/>
                      </a:lnTo>
                      <a:lnTo>
                        <a:pt x="7577" y="91"/>
                      </a:lnTo>
                      <a:lnTo>
                        <a:pt x="6559" y="136"/>
                      </a:lnTo>
                      <a:lnTo>
                        <a:pt x="5768" y="227"/>
                      </a:lnTo>
                      <a:lnTo>
                        <a:pt x="4750" y="455"/>
                      </a:lnTo>
                      <a:lnTo>
                        <a:pt x="3958" y="682"/>
                      </a:lnTo>
                      <a:lnTo>
                        <a:pt x="2375" y="1410"/>
                      </a:lnTo>
                      <a:lnTo>
                        <a:pt x="1809" y="1864"/>
                      </a:lnTo>
                      <a:lnTo>
                        <a:pt x="1131" y="2501"/>
                      </a:lnTo>
                      <a:lnTo>
                        <a:pt x="679" y="3183"/>
                      </a:lnTo>
                      <a:lnTo>
                        <a:pt x="226" y="3911"/>
                      </a:lnTo>
                      <a:lnTo>
                        <a:pt x="113" y="4820"/>
                      </a:lnTo>
                      <a:lnTo>
                        <a:pt x="0" y="5821"/>
                      </a:lnTo>
                      <a:lnTo>
                        <a:pt x="113" y="6957"/>
                      </a:lnTo>
                      <a:lnTo>
                        <a:pt x="226" y="8276"/>
                      </a:lnTo>
                      <a:lnTo>
                        <a:pt x="792" y="9686"/>
                      </a:lnTo>
                      <a:lnTo>
                        <a:pt x="1357" y="11277"/>
                      </a:lnTo>
                      <a:lnTo>
                        <a:pt x="2262" y="13005"/>
                      </a:lnTo>
                      <a:lnTo>
                        <a:pt x="3393" y="14870"/>
                      </a:lnTo>
                      <a:lnTo>
                        <a:pt x="4637" y="16916"/>
                      </a:lnTo>
                      <a:lnTo>
                        <a:pt x="6220" y="19144"/>
                      </a:lnTo>
                      <a:lnTo>
                        <a:pt x="8029" y="2160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92500" lnSpcReduction="1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1pPr>
                  <a:lvl2pPr marL="0" marR="0" indent="457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2pPr>
                  <a:lvl3pPr marL="0" marR="0" indent="914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3pPr>
                  <a:lvl4pPr marL="0" marR="0" indent="1371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4pPr>
                  <a:lvl5pPr marL="0" marR="0" indent="18288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5pPr>
                  <a:lvl6pPr marL="0" marR="0" indent="22860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6pPr>
                  <a:lvl7pPr marL="0" marR="0" indent="2743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7pPr>
                  <a:lvl8pPr marL="0" marR="0" indent="3200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8pPr>
                  <a:lvl9pPr marL="0" marR="0" indent="3657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9pPr>
                </a:lstStyle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8" name="îslïḋè">
                  <a:extLst>
                    <a:ext uri="{FF2B5EF4-FFF2-40B4-BE49-F238E27FC236}">
                      <a16:creationId xmlns:a16="http://schemas.microsoft.com/office/drawing/2014/main" id="{3F92168A-AA3E-4FDD-A610-05E7FCC4F7DF}"/>
                    </a:ext>
                  </a:extLst>
                </p:cNvPr>
                <p:cNvSpPr/>
                <p:nvPr/>
              </p:nvSpPr>
              <p:spPr>
                <a:xfrm>
                  <a:off x="5977792" y="1993034"/>
                  <a:ext cx="262604" cy="8753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742" y="6649"/>
                      </a:moveTo>
                      <a:lnTo>
                        <a:pt x="16742" y="6635"/>
                      </a:lnTo>
                      <a:lnTo>
                        <a:pt x="16695" y="6593"/>
                      </a:lnTo>
                      <a:lnTo>
                        <a:pt x="16554" y="6565"/>
                      </a:lnTo>
                      <a:lnTo>
                        <a:pt x="16082" y="6296"/>
                      </a:lnTo>
                      <a:lnTo>
                        <a:pt x="15328" y="5845"/>
                      </a:lnTo>
                      <a:lnTo>
                        <a:pt x="14384" y="5209"/>
                      </a:lnTo>
                      <a:lnTo>
                        <a:pt x="13913" y="4856"/>
                      </a:lnTo>
                      <a:lnTo>
                        <a:pt x="13394" y="4461"/>
                      </a:lnTo>
                      <a:lnTo>
                        <a:pt x="12922" y="4038"/>
                      </a:lnTo>
                      <a:lnTo>
                        <a:pt x="12451" y="3572"/>
                      </a:lnTo>
                      <a:lnTo>
                        <a:pt x="12073" y="3106"/>
                      </a:lnTo>
                      <a:lnTo>
                        <a:pt x="11649" y="2612"/>
                      </a:lnTo>
                      <a:lnTo>
                        <a:pt x="11366" y="2089"/>
                      </a:lnTo>
                      <a:lnTo>
                        <a:pt x="11036" y="1539"/>
                      </a:lnTo>
                      <a:lnTo>
                        <a:pt x="10894" y="1002"/>
                      </a:lnTo>
                      <a:lnTo>
                        <a:pt x="10847" y="438"/>
                      </a:lnTo>
                      <a:lnTo>
                        <a:pt x="11036" y="424"/>
                      </a:lnTo>
                      <a:lnTo>
                        <a:pt x="11272" y="367"/>
                      </a:lnTo>
                      <a:lnTo>
                        <a:pt x="11460" y="296"/>
                      </a:lnTo>
                      <a:lnTo>
                        <a:pt x="11507" y="212"/>
                      </a:lnTo>
                      <a:lnTo>
                        <a:pt x="11460" y="141"/>
                      </a:lnTo>
                      <a:lnTo>
                        <a:pt x="11272" y="71"/>
                      </a:lnTo>
                      <a:lnTo>
                        <a:pt x="11036" y="14"/>
                      </a:lnTo>
                      <a:lnTo>
                        <a:pt x="10753" y="0"/>
                      </a:lnTo>
                      <a:lnTo>
                        <a:pt x="10517" y="14"/>
                      </a:lnTo>
                      <a:lnTo>
                        <a:pt x="10281" y="71"/>
                      </a:lnTo>
                      <a:lnTo>
                        <a:pt x="10140" y="141"/>
                      </a:lnTo>
                      <a:lnTo>
                        <a:pt x="10045" y="212"/>
                      </a:lnTo>
                      <a:lnTo>
                        <a:pt x="10140" y="296"/>
                      </a:lnTo>
                      <a:lnTo>
                        <a:pt x="10281" y="367"/>
                      </a:lnTo>
                      <a:lnTo>
                        <a:pt x="10470" y="424"/>
                      </a:lnTo>
                      <a:lnTo>
                        <a:pt x="10753" y="438"/>
                      </a:lnTo>
                      <a:lnTo>
                        <a:pt x="10706" y="1002"/>
                      </a:lnTo>
                      <a:lnTo>
                        <a:pt x="10517" y="1539"/>
                      </a:lnTo>
                      <a:lnTo>
                        <a:pt x="10234" y="2089"/>
                      </a:lnTo>
                      <a:lnTo>
                        <a:pt x="9904" y="2612"/>
                      </a:lnTo>
                      <a:lnTo>
                        <a:pt x="9527" y="3106"/>
                      </a:lnTo>
                      <a:lnTo>
                        <a:pt x="8678" y="4038"/>
                      </a:lnTo>
                      <a:lnTo>
                        <a:pt x="8112" y="4461"/>
                      </a:lnTo>
                      <a:lnTo>
                        <a:pt x="7640" y="4856"/>
                      </a:lnTo>
                      <a:lnTo>
                        <a:pt x="7169" y="5209"/>
                      </a:lnTo>
                      <a:lnTo>
                        <a:pt x="6272" y="5816"/>
                      </a:lnTo>
                      <a:lnTo>
                        <a:pt x="5471" y="6282"/>
                      </a:lnTo>
                      <a:lnTo>
                        <a:pt x="5046" y="6565"/>
                      </a:lnTo>
                      <a:lnTo>
                        <a:pt x="4905" y="6593"/>
                      </a:lnTo>
                      <a:lnTo>
                        <a:pt x="4858" y="6635"/>
                      </a:lnTo>
                      <a:lnTo>
                        <a:pt x="4858" y="6649"/>
                      </a:lnTo>
                      <a:lnTo>
                        <a:pt x="4480" y="6776"/>
                      </a:lnTo>
                      <a:lnTo>
                        <a:pt x="3867" y="7031"/>
                      </a:lnTo>
                      <a:lnTo>
                        <a:pt x="3490" y="7228"/>
                      </a:lnTo>
                      <a:lnTo>
                        <a:pt x="2641" y="7736"/>
                      </a:lnTo>
                      <a:lnTo>
                        <a:pt x="2217" y="8047"/>
                      </a:lnTo>
                      <a:lnTo>
                        <a:pt x="1792" y="8414"/>
                      </a:lnTo>
                      <a:lnTo>
                        <a:pt x="1368" y="8838"/>
                      </a:lnTo>
                      <a:lnTo>
                        <a:pt x="990" y="9318"/>
                      </a:lnTo>
                      <a:lnTo>
                        <a:pt x="613" y="9854"/>
                      </a:lnTo>
                      <a:lnTo>
                        <a:pt x="377" y="10433"/>
                      </a:lnTo>
                      <a:lnTo>
                        <a:pt x="141" y="11082"/>
                      </a:lnTo>
                      <a:lnTo>
                        <a:pt x="0" y="11802"/>
                      </a:lnTo>
                      <a:lnTo>
                        <a:pt x="0" y="13440"/>
                      </a:lnTo>
                      <a:lnTo>
                        <a:pt x="141" y="14273"/>
                      </a:lnTo>
                      <a:lnTo>
                        <a:pt x="330" y="15106"/>
                      </a:lnTo>
                      <a:lnTo>
                        <a:pt x="613" y="15911"/>
                      </a:lnTo>
                      <a:lnTo>
                        <a:pt x="943" y="16701"/>
                      </a:lnTo>
                      <a:lnTo>
                        <a:pt x="1273" y="17449"/>
                      </a:lnTo>
                      <a:lnTo>
                        <a:pt x="1603" y="18155"/>
                      </a:lnTo>
                      <a:lnTo>
                        <a:pt x="2028" y="18805"/>
                      </a:lnTo>
                      <a:lnTo>
                        <a:pt x="2783" y="19962"/>
                      </a:lnTo>
                      <a:lnTo>
                        <a:pt x="3443" y="20838"/>
                      </a:lnTo>
                      <a:lnTo>
                        <a:pt x="4103" y="21600"/>
                      </a:lnTo>
                      <a:lnTo>
                        <a:pt x="17544" y="21600"/>
                      </a:lnTo>
                      <a:lnTo>
                        <a:pt x="18204" y="20838"/>
                      </a:lnTo>
                      <a:lnTo>
                        <a:pt x="18865" y="19962"/>
                      </a:lnTo>
                      <a:lnTo>
                        <a:pt x="19619" y="18805"/>
                      </a:lnTo>
                      <a:lnTo>
                        <a:pt x="19949" y="18155"/>
                      </a:lnTo>
                      <a:lnTo>
                        <a:pt x="20327" y="17435"/>
                      </a:lnTo>
                      <a:lnTo>
                        <a:pt x="20657" y="16701"/>
                      </a:lnTo>
                      <a:lnTo>
                        <a:pt x="20940" y="15911"/>
                      </a:lnTo>
                      <a:lnTo>
                        <a:pt x="21270" y="15106"/>
                      </a:lnTo>
                      <a:lnTo>
                        <a:pt x="21411" y="14273"/>
                      </a:lnTo>
                      <a:lnTo>
                        <a:pt x="21600" y="13440"/>
                      </a:lnTo>
                      <a:lnTo>
                        <a:pt x="21600" y="12579"/>
                      </a:lnTo>
                      <a:lnTo>
                        <a:pt x="21553" y="11802"/>
                      </a:lnTo>
                      <a:lnTo>
                        <a:pt x="21411" y="11082"/>
                      </a:lnTo>
                      <a:lnTo>
                        <a:pt x="21176" y="10433"/>
                      </a:lnTo>
                      <a:lnTo>
                        <a:pt x="20893" y="9854"/>
                      </a:lnTo>
                      <a:lnTo>
                        <a:pt x="20610" y="9332"/>
                      </a:lnTo>
                      <a:lnTo>
                        <a:pt x="20185" y="8852"/>
                      </a:lnTo>
                      <a:lnTo>
                        <a:pt x="19808" y="8414"/>
                      </a:lnTo>
                      <a:lnTo>
                        <a:pt x="19383" y="8047"/>
                      </a:lnTo>
                      <a:lnTo>
                        <a:pt x="18912" y="7736"/>
                      </a:lnTo>
                      <a:lnTo>
                        <a:pt x="18487" y="7454"/>
                      </a:lnTo>
                      <a:lnTo>
                        <a:pt x="18110" y="7228"/>
                      </a:lnTo>
                      <a:lnTo>
                        <a:pt x="17733" y="7031"/>
                      </a:lnTo>
                      <a:lnTo>
                        <a:pt x="16742" y="6649"/>
                      </a:lnTo>
                      <a:close/>
                      <a:moveTo>
                        <a:pt x="10753" y="8569"/>
                      </a:moveTo>
                      <a:lnTo>
                        <a:pt x="11130" y="8569"/>
                      </a:lnTo>
                      <a:lnTo>
                        <a:pt x="11460" y="8598"/>
                      </a:lnTo>
                      <a:lnTo>
                        <a:pt x="12168" y="8668"/>
                      </a:lnTo>
                      <a:lnTo>
                        <a:pt x="12781" y="8753"/>
                      </a:lnTo>
                      <a:lnTo>
                        <a:pt x="13300" y="8880"/>
                      </a:lnTo>
                      <a:lnTo>
                        <a:pt x="13677" y="9035"/>
                      </a:lnTo>
                      <a:lnTo>
                        <a:pt x="14054" y="9205"/>
                      </a:lnTo>
                      <a:lnTo>
                        <a:pt x="14243" y="9416"/>
                      </a:lnTo>
                      <a:lnTo>
                        <a:pt x="14290" y="9529"/>
                      </a:lnTo>
                      <a:lnTo>
                        <a:pt x="14290" y="9727"/>
                      </a:lnTo>
                      <a:lnTo>
                        <a:pt x="14243" y="9840"/>
                      </a:lnTo>
                      <a:lnTo>
                        <a:pt x="14054" y="10038"/>
                      </a:lnTo>
                      <a:lnTo>
                        <a:pt x="13677" y="10207"/>
                      </a:lnTo>
                      <a:lnTo>
                        <a:pt x="13300" y="10362"/>
                      </a:lnTo>
                      <a:lnTo>
                        <a:pt x="12781" y="10489"/>
                      </a:lnTo>
                      <a:lnTo>
                        <a:pt x="12168" y="10588"/>
                      </a:lnTo>
                      <a:lnTo>
                        <a:pt x="11460" y="10645"/>
                      </a:lnTo>
                      <a:lnTo>
                        <a:pt x="11177" y="10659"/>
                      </a:lnTo>
                      <a:lnTo>
                        <a:pt x="10753" y="10687"/>
                      </a:lnTo>
                      <a:lnTo>
                        <a:pt x="10423" y="10659"/>
                      </a:lnTo>
                      <a:lnTo>
                        <a:pt x="10045" y="10645"/>
                      </a:lnTo>
                      <a:lnTo>
                        <a:pt x="9432" y="10588"/>
                      </a:lnTo>
                      <a:lnTo>
                        <a:pt x="8819" y="10489"/>
                      </a:lnTo>
                      <a:lnTo>
                        <a:pt x="8300" y="10362"/>
                      </a:lnTo>
                      <a:lnTo>
                        <a:pt x="7876" y="10207"/>
                      </a:lnTo>
                      <a:lnTo>
                        <a:pt x="7546" y="10038"/>
                      </a:lnTo>
                      <a:lnTo>
                        <a:pt x="7357" y="9840"/>
                      </a:lnTo>
                      <a:lnTo>
                        <a:pt x="7310" y="9727"/>
                      </a:lnTo>
                      <a:lnTo>
                        <a:pt x="7310" y="9529"/>
                      </a:lnTo>
                      <a:lnTo>
                        <a:pt x="7357" y="9416"/>
                      </a:lnTo>
                      <a:lnTo>
                        <a:pt x="7546" y="9219"/>
                      </a:lnTo>
                      <a:lnTo>
                        <a:pt x="7876" y="9035"/>
                      </a:lnTo>
                      <a:lnTo>
                        <a:pt x="8300" y="8894"/>
                      </a:lnTo>
                      <a:lnTo>
                        <a:pt x="8819" y="8753"/>
                      </a:lnTo>
                      <a:lnTo>
                        <a:pt x="9432" y="8668"/>
                      </a:lnTo>
                      <a:lnTo>
                        <a:pt x="10045" y="8598"/>
                      </a:lnTo>
                      <a:lnTo>
                        <a:pt x="10423" y="8569"/>
                      </a:lnTo>
                      <a:lnTo>
                        <a:pt x="10753" y="8569"/>
                      </a:lnTo>
                      <a:close/>
                      <a:moveTo>
                        <a:pt x="10753" y="12311"/>
                      </a:moveTo>
                      <a:lnTo>
                        <a:pt x="11177" y="12325"/>
                      </a:lnTo>
                      <a:lnTo>
                        <a:pt x="11507" y="12325"/>
                      </a:lnTo>
                      <a:lnTo>
                        <a:pt x="12168" y="12395"/>
                      </a:lnTo>
                      <a:lnTo>
                        <a:pt x="12781" y="12480"/>
                      </a:lnTo>
                      <a:lnTo>
                        <a:pt x="13300" y="12621"/>
                      </a:lnTo>
                      <a:lnTo>
                        <a:pt x="14054" y="12960"/>
                      </a:lnTo>
                      <a:lnTo>
                        <a:pt x="14243" y="13158"/>
                      </a:lnTo>
                      <a:lnTo>
                        <a:pt x="14290" y="13256"/>
                      </a:lnTo>
                      <a:lnTo>
                        <a:pt x="14290" y="13468"/>
                      </a:lnTo>
                      <a:lnTo>
                        <a:pt x="14243" y="13581"/>
                      </a:lnTo>
                      <a:lnTo>
                        <a:pt x="14054" y="13765"/>
                      </a:lnTo>
                      <a:lnTo>
                        <a:pt x="13677" y="13948"/>
                      </a:lnTo>
                      <a:lnTo>
                        <a:pt x="13300" y="14104"/>
                      </a:lnTo>
                      <a:lnTo>
                        <a:pt x="12781" y="14245"/>
                      </a:lnTo>
                      <a:lnTo>
                        <a:pt x="12168" y="14329"/>
                      </a:lnTo>
                      <a:lnTo>
                        <a:pt x="11507" y="14400"/>
                      </a:lnTo>
                      <a:lnTo>
                        <a:pt x="11177" y="14414"/>
                      </a:lnTo>
                      <a:lnTo>
                        <a:pt x="10423" y="14414"/>
                      </a:lnTo>
                      <a:lnTo>
                        <a:pt x="10045" y="14400"/>
                      </a:lnTo>
                      <a:lnTo>
                        <a:pt x="9432" y="14329"/>
                      </a:lnTo>
                      <a:lnTo>
                        <a:pt x="8819" y="14245"/>
                      </a:lnTo>
                      <a:lnTo>
                        <a:pt x="8300" y="14104"/>
                      </a:lnTo>
                      <a:lnTo>
                        <a:pt x="7876" y="13962"/>
                      </a:lnTo>
                      <a:lnTo>
                        <a:pt x="7546" y="13765"/>
                      </a:lnTo>
                      <a:lnTo>
                        <a:pt x="7357" y="13581"/>
                      </a:lnTo>
                      <a:lnTo>
                        <a:pt x="7310" y="13468"/>
                      </a:lnTo>
                      <a:lnTo>
                        <a:pt x="7310" y="13256"/>
                      </a:lnTo>
                      <a:lnTo>
                        <a:pt x="7357" y="13158"/>
                      </a:lnTo>
                      <a:lnTo>
                        <a:pt x="7546" y="12960"/>
                      </a:lnTo>
                      <a:lnTo>
                        <a:pt x="7876" y="12791"/>
                      </a:lnTo>
                      <a:lnTo>
                        <a:pt x="8300" y="12621"/>
                      </a:lnTo>
                      <a:lnTo>
                        <a:pt x="8819" y="12480"/>
                      </a:lnTo>
                      <a:lnTo>
                        <a:pt x="9432" y="12395"/>
                      </a:lnTo>
                      <a:lnTo>
                        <a:pt x="10045" y="12325"/>
                      </a:lnTo>
                      <a:lnTo>
                        <a:pt x="10423" y="12325"/>
                      </a:lnTo>
                      <a:lnTo>
                        <a:pt x="10753" y="12311"/>
                      </a:lnTo>
                      <a:close/>
                      <a:moveTo>
                        <a:pt x="10847" y="18155"/>
                      </a:moveTo>
                      <a:lnTo>
                        <a:pt x="10423" y="18155"/>
                      </a:lnTo>
                      <a:lnTo>
                        <a:pt x="10140" y="18127"/>
                      </a:lnTo>
                      <a:lnTo>
                        <a:pt x="9432" y="18071"/>
                      </a:lnTo>
                      <a:lnTo>
                        <a:pt x="8819" y="17972"/>
                      </a:lnTo>
                      <a:lnTo>
                        <a:pt x="8300" y="17859"/>
                      </a:lnTo>
                      <a:lnTo>
                        <a:pt x="7876" y="17689"/>
                      </a:lnTo>
                      <a:lnTo>
                        <a:pt x="7546" y="17520"/>
                      </a:lnTo>
                      <a:lnTo>
                        <a:pt x="7357" y="17308"/>
                      </a:lnTo>
                      <a:lnTo>
                        <a:pt x="7310" y="17209"/>
                      </a:lnTo>
                      <a:lnTo>
                        <a:pt x="7310" y="16998"/>
                      </a:lnTo>
                      <a:lnTo>
                        <a:pt x="7357" y="16885"/>
                      </a:lnTo>
                      <a:lnTo>
                        <a:pt x="7546" y="16701"/>
                      </a:lnTo>
                      <a:lnTo>
                        <a:pt x="7876" y="16518"/>
                      </a:lnTo>
                      <a:lnTo>
                        <a:pt x="8300" y="16362"/>
                      </a:lnTo>
                      <a:lnTo>
                        <a:pt x="8819" y="16235"/>
                      </a:lnTo>
                      <a:lnTo>
                        <a:pt x="9432" y="16136"/>
                      </a:lnTo>
                      <a:lnTo>
                        <a:pt x="10140" y="16080"/>
                      </a:lnTo>
                      <a:lnTo>
                        <a:pt x="10423" y="16066"/>
                      </a:lnTo>
                      <a:lnTo>
                        <a:pt x="11177" y="16066"/>
                      </a:lnTo>
                      <a:lnTo>
                        <a:pt x="11507" y="16080"/>
                      </a:lnTo>
                      <a:lnTo>
                        <a:pt x="12168" y="16136"/>
                      </a:lnTo>
                      <a:lnTo>
                        <a:pt x="12781" y="16235"/>
                      </a:lnTo>
                      <a:lnTo>
                        <a:pt x="13300" y="16362"/>
                      </a:lnTo>
                      <a:lnTo>
                        <a:pt x="13677" y="16518"/>
                      </a:lnTo>
                      <a:lnTo>
                        <a:pt x="14054" y="16701"/>
                      </a:lnTo>
                      <a:lnTo>
                        <a:pt x="14243" y="16885"/>
                      </a:lnTo>
                      <a:lnTo>
                        <a:pt x="14290" y="16998"/>
                      </a:lnTo>
                      <a:lnTo>
                        <a:pt x="14290" y="17209"/>
                      </a:lnTo>
                      <a:lnTo>
                        <a:pt x="14243" y="17308"/>
                      </a:lnTo>
                      <a:lnTo>
                        <a:pt x="14054" y="17520"/>
                      </a:lnTo>
                      <a:lnTo>
                        <a:pt x="13300" y="17859"/>
                      </a:lnTo>
                      <a:lnTo>
                        <a:pt x="12781" y="17972"/>
                      </a:lnTo>
                      <a:lnTo>
                        <a:pt x="12168" y="18071"/>
                      </a:lnTo>
                      <a:lnTo>
                        <a:pt x="11177" y="18155"/>
                      </a:lnTo>
                      <a:lnTo>
                        <a:pt x="10847" y="18155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1pPr>
                  <a:lvl2pPr marL="0" marR="0" indent="457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2pPr>
                  <a:lvl3pPr marL="0" marR="0" indent="914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3pPr>
                  <a:lvl4pPr marL="0" marR="0" indent="1371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4pPr>
                  <a:lvl5pPr marL="0" marR="0" indent="18288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5pPr>
                  <a:lvl6pPr marL="0" marR="0" indent="22860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6pPr>
                  <a:lvl7pPr marL="0" marR="0" indent="2743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7pPr>
                  <a:lvl8pPr marL="0" marR="0" indent="3200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8pPr>
                  <a:lvl9pPr marL="0" marR="0" indent="3657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9pPr>
                </a:lstStyle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9" name="îṥľíďé">
                  <a:extLst>
                    <a:ext uri="{FF2B5EF4-FFF2-40B4-BE49-F238E27FC236}">
                      <a16:creationId xmlns:a16="http://schemas.microsoft.com/office/drawing/2014/main" id="{49777711-C9CE-4082-92F6-0101EBFB2B11}"/>
                    </a:ext>
                  </a:extLst>
                </p:cNvPr>
                <p:cNvSpPr/>
                <p:nvPr/>
              </p:nvSpPr>
              <p:spPr>
                <a:xfrm>
                  <a:off x="6018796" y="3041371"/>
                  <a:ext cx="154473" cy="1922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520" y="0"/>
                      </a:moveTo>
                      <a:lnTo>
                        <a:pt x="17680" y="643"/>
                      </a:lnTo>
                      <a:lnTo>
                        <a:pt x="17920" y="1350"/>
                      </a:lnTo>
                      <a:lnTo>
                        <a:pt x="18080" y="2314"/>
                      </a:lnTo>
                      <a:lnTo>
                        <a:pt x="18080" y="3343"/>
                      </a:lnTo>
                      <a:lnTo>
                        <a:pt x="18000" y="4629"/>
                      </a:lnTo>
                      <a:lnTo>
                        <a:pt x="17760" y="5271"/>
                      </a:lnTo>
                      <a:lnTo>
                        <a:pt x="17600" y="5914"/>
                      </a:lnTo>
                      <a:lnTo>
                        <a:pt x="17280" y="6621"/>
                      </a:lnTo>
                      <a:lnTo>
                        <a:pt x="17040" y="7264"/>
                      </a:lnTo>
                      <a:lnTo>
                        <a:pt x="17040" y="6686"/>
                      </a:lnTo>
                      <a:lnTo>
                        <a:pt x="16880" y="6236"/>
                      </a:lnTo>
                      <a:lnTo>
                        <a:pt x="16720" y="5979"/>
                      </a:lnTo>
                      <a:lnTo>
                        <a:pt x="16480" y="5721"/>
                      </a:lnTo>
                      <a:lnTo>
                        <a:pt x="16240" y="5593"/>
                      </a:lnTo>
                      <a:lnTo>
                        <a:pt x="15920" y="5464"/>
                      </a:lnTo>
                      <a:lnTo>
                        <a:pt x="15680" y="5464"/>
                      </a:lnTo>
                      <a:lnTo>
                        <a:pt x="15520" y="5657"/>
                      </a:lnTo>
                      <a:lnTo>
                        <a:pt x="15440" y="5786"/>
                      </a:lnTo>
                      <a:lnTo>
                        <a:pt x="15280" y="6107"/>
                      </a:lnTo>
                      <a:lnTo>
                        <a:pt x="14800" y="8229"/>
                      </a:lnTo>
                      <a:lnTo>
                        <a:pt x="14320" y="9643"/>
                      </a:lnTo>
                      <a:lnTo>
                        <a:pt x="14000" y="10414"/>
                      </a:lnTo>
                      <a:lnTo>
                        <a:pt x="13600" y="11250"/>
                      </a:lnTo>
                      <a:lnTo>
                        <a:pt x="13120" y="12021"/>
                      </a:lnTo>
                      <a:lnTo>
                        <a:pt x="12560" y="12857"/>
                      </a:lnTo>
                      <a:lnTo>
                        <a:pt x="11760" y="13693"/>
                      </a:lnTo>
                      <a:lnTo>
                        <a:pt x="10880" y="14593"/>
                      </a:lnTo>
                      <a:lnTo>
                        <a:pt x="9920" y="13693"/>
                      </a:lnTo>
                      <a:lnTo>
                        <a:pt x="9120" y="12921"/>
                      </a:lnTo>
                      <a:lnTo>
                        <a:pt x="8080" y="11250"/>
                      </a:lnTo>
                      <a:lnTo>
                        <a:pt x="7600" y="10414"/>
                      </a:lnTo>
                      <a:lnTo>
                        <a:pt x="7280" y="9643"/>
                      </a:lnTo>
                      <a:lnTo>
                        <a:pt x="6880" y="8229"/>
                      </a:lnTo>
                      <a:lnTo>
                        <a:pt x="6400" y="6107"/>
                      </a:lnTo>
                      <a:lnTo>
                        <a:pt x="6240" y="5786"/>
                      </a:lnTo>
                      <a:lnTo>
                        <a:pt x="5840" y="5464"/>
                      </a:lnTo>
                      <a:lnTo>
                        <a:pt x="5680" y="5464"/>
                      </a:lnTo>
                      <a:lnTo>
                        <a:pt x="5200" y="5721"/>
                      </a:lnTo>
                      <a:lnTo>
                        <a:pt x="4880" y="5979"/>
                      </a:lnTo>
                      <a:lnTo>
                        <a:pt x="4800" y="6236"/>
                      </a:lnTo>
                      <a:lnTo>
                        <a:pt x="4560" y="6686"/>
                      </a:lnTo>
                      <a:lnTo>
                        <a:pt x="4560" y="7071"/>
                      </a:lnTo>
                      <a:lnTo>
                        <a:pt x="4640" y="7264"/>
                      </a:lnTo>
                      <a:lnTo>
                        <a:pt x="4320" y="6621"/>
                      </a:lnTo>
                      <a:lnTo>
                        <a:pt x="4000" y="5914"/>
                      </a:lnTo>
                      <a:lnTo>
                        <a:pt x="3760" y="5271"/>
                      </a:lnTo>
                      <a:lnTo>
                        <a:pt x="3680" y="4629"/>
                      </a:lnTo>
                      <a:lnTo>
                        <a:pt x="3520" y="3407"/>
                      </a:lnTo>
                      <a:lnTo>
                        <a:pt x="3600" y="2314"/>
                      </a:lnTo>
                      <a:lnTo>
                        <a:pt x="3680" y="1350"/>
                      </a:lnTo>
                      <a:lnTo>
                        <a:pt x="3920" y="643"/>
                      </a:lnTo>
                      <a:lnTo>
                        <a:pt x="4160" y="0"/>
                      </a:lnTo>
                      <a:lnTo>
                        <a:pt x="880" y="0"/>
                      </a:lnTo>
                      <a:lnTo>
                        <a:pt x="640" y="964"/>
                      </a:lnTo>
                      <a:lnTo>
                        <a:pt x="320" y="1993"/>
                      </a:lnTo>
                      <a:lnTo>
                        <a:pt x="80" y="3343"/>
                      </a:lnTo>
                      <a:lnTo>
                        <a:pt x="0" y="5014"/>
                      </a:lnTo>
                      <a:lnTo>
                        <a:pt x="80" y="5914"/>
                      </a:lnTo>
                      <a:lnTo>
                        <a:pt x="240" y="6879"/>
                      </a:lnTo>
                      <a:lnTo>
                        <a:pt x="400" y="7779"/>
                      </a:lnTo>
                      <a:lnTo>
                        <a:pt x="720" y="8743"/>
                      </a:lnTo>
                      <a:lnTo>
                        <a:pt x="1120" y="9771"/>
                      </a:lnTo>
                      <a:lnTo>
                        <a:pt x="1680" y="10864"/>
                      </a:lnTo>
                      <a:lnTo>
                        <a:pt x="1600" y="10543"/>
                      </a:lnTo>
                      <a:lnTo>
                        <a:pt x="1600" y="9964"/>
                      </a:lnTo>
                      <a:lnTo>
                        <a:pt x="1760" y="9193"/>
                      </a:lnTo>
                      <a:lnTo>
                        <a:pt x="2400" y="8550"/>
                      </a:lnTo>
                      <a:lnTo>
                        <a:pt x="2800" y="8293"/>
                      </a:lnTo>
                      <a:lnTo>
                        <a:pt x="3200" y="8229"/>
                      </a:lnTo>
                      <a:lnTo>
                        <a:pt x="3600" y="8229"/>
                      </a:lnTo>
                      <a:lnTo>
                        <a:pt x="3760" y="8357"/>
                      </a:lnTo>
                      <a:lnTo>
                        <a:pt x="4000" y="8679"/>
                      </a:lnTo>
                      <a:lnTo>
                        <a:pt x="4160" y="9193"/>
                      </a:lnTo>
                      <a:lnTo>
                        <a:pt x="4480" y="10414"/>
                      </a:lnTo>
                      <a:lnTo>
                        <a:pt x="4880" y="12214"/>
                      </a:lnTo>
                      <a:lnTo>
                        <a:pt x="5200" y="13243"/>
                      </a:lnTo>
                      <a:lnTo>
                        <a:pt x="5600" y="14271"/>
                      </a:lnTo>
                      <a:lnTo>
                        <a:pt x="6080" y="15493"/>
                      </a:lnTo>
                      <a:lnTo>
                        <a:pt x="6640" y="16586"/>
                      </a:lnTo>
                      <a:lnTo>
                        <a:pt x="7440" y="17871"/>
                      </a:lnTo>
                      <a:lnTo>
                        <a:pt x="8320" y="19093"/>
                      </a:lnTo>
                      <a:lnTo>
                        <a:pt x="9440" y="20314"/>
                      </a:lnTo>
                      <a:lnTo>
                        <a:pt x="10880" y="21600"/>
                      </a:lnTo>
                      <a:lnTo>
                        <a:pt x="12160" y="20314"/>
                      </a:lnTo>
                      <a:lnTo>
                        <a:pt x="13360" y="19093"/>
                      </a:lnTo>
                      <a:lnTo>
                        <a:pt x="14240" y="17871"/>
                      </a:lnTo>
                      <a:lnTo>
                        <a:pt x="15040" y="16586"/>
                      </a:lnTo>
                      <a:lnTo>
                        <a:pt x="15600" y="15493"/>
                      </a:lnTo>
                      <a:lnTo>
                        <a:pt x="16080" y="14271"/>
                      </a:lnTo>
                      <a:lnTo>
                        <a:pt x="16480" y="13243"/>
                      </a:lnTo>
                      <a:lnTo>
                        <a:pt x="16720" y="12214"/>
                      </a:lnTo>
                      <a:lnTo>
                        <a:pt x="17120" y="10414"/>
                      </a:lnTo>
                      <a:lnTo>
                        <a:pt x="17440" y="9193"/>
                      </a:lnTo>
                      <a:lnTo>
                        <a:pt x="17600" y="8679"/>
                      </a:lnTo>
                      <a:lnTo>
                        <a:pt x="17760" y="8357"/>
                      </a:lnTo>
                      <a:lnTo>
                        <a:pt x="18080" y="8229"/>
                      </a:lnTo>
                      <a:lnTo>
                        <a:pt x="18400" y="8229"/>
                      </a:lnTo>
                      <a:lnTo>
                        <a:pt x="18880" y="8293"/>
                      </a:lnTo>
                      <a:lnTo>
                        <a:pt x="19600" y="8871"/>
                      </a:lnTo>
                      <a:lnTo>
                        <a:pt x="19760" y="9193"/>
                      </a:lnTo>
                      <a:lnTo>
                        <a:pt x="20000" y="9579"/>
                      </a:lnTo>
                      <a:lnTo>
                        <a:pt x="20000" y="10864"/>
                      </a:lnTo>
                      <a:lnTo>
                        <a:pt x="20480" y="9771"/>
                      </a:lnTo>
                      <a:lnTo>
                        <a:pt x="20880" y="8743"/>
                      </a:lnTo>
                      <a:lnTo>
                        <a:pt x="21280" y="7779"/>
                      </a:lnTo>
                      <a:lnTo>
                        <a:pt x="21440" y="6879"/>
                      </a:lnTo>
                      <a:lnTo>
                        <a:pt x="21600" y="5914"/>
                      </a:lnTo>
                      <a:lnTo>
                        <a:pt x="21600" y="3343"/>
                      </a:lnTo>
                      <a:lnTo>
                        <a:pt x="21360" y="1993"/>
                      </a:lnTo>
                      <a:lnTo>
                        <a:pt x="21040" y="964"/>
                      </a:lnTo>
                      <a:lnTo>
                        <a:pt x="20720" y="0"/>
                      </a:lnTo>
                      <a:lnTo>
                        <a:pt x="1752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t">
                  <a:normAutofit fontScale="62500" lnSpcReduction="20000"/>
                </a:bodyPr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1pPr>
                  <a:lvl2pPr marL="0" marR="0" indent="457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2pPr>
                  <a:lvl3pPr marL="0" marR="0" indent="914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3pPr>
                  <a:lvl4pPr marL="0" marR="0" indent="1371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4pPr>
                  <a:lvl5pPr marL="0" marR="0" indent="18288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5pPr>
                  <a:lvl6pPr marL="0" marR="0" indent="22860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6pPr>
                  <a:lvl7pPr marL="0" marR="0" indent="2743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7pPr>
                  <a:lvl8pPr marL="0" marR="0" indent="3200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8pPr>
                  <a:lvl9pPr marL="0" marR="0" indent="3657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lvl9pPr>
                </a:lstStyle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9" name="ïṧ1iďé">
              <a:extLst>
                <a:ext uri="{FF2B5EF4-FFF2-40B4-BE49-F238E27FC236}">
                  <a16:creationId xmlns:a16="http://schemas.microsoft.com/office/drawing/2014/main" id="{E5FD9570-1EDD-47E0-93DC-3742502FBCDB}"/>
                </a:ext>
              </a:extLst>
            </p:cNvPr>
            <p:cNvGrpSpPr/>
            <p:nvPr/>
          </p:nvGrpSpPr>
          <p:grpSpPr>
            <a:xfrm>
              <a:off x="6768354" y="1931569"/>
              <a:ext cx="4750546" cy="794068"/>
              <a:chOff x="6768354" y="1658472"/>
              <a:chExt cx="4750546" cy="794068"/>
            </a:xfrm>
          </p:grpSpPr>
          <p:sp>
            <p:nvSpPr>
              <p:cNvPr id="22" name="îSľîḋe">
                <a:extLst>
                  <a:ext uri="{FF2B5EF4-FFF2-40B4-BE49-F238E27FC236}">
                    <a16:creationId xmlns:a16="http://schemas.microsoft.com/office/drawing/2014/main" id="{4E9A126B-220C-4D25-BF8F-206546389E42}"/>
                  </a:ext>
                </a:extLst>
              </p:cNvPr>
              <p:cNvSpPr/>
              <p:nvPr/>
            </p:nvSpPr>
            <p:spPr bwMode="auto">
              <a:xfrm>
                <a:off x="7395882" y="1658472"/>
                <a:ext cx="4123018" cy="7940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基于关注列表粉丝列表，爬取知乎微博两大社交网站</a:t>
                </a:r>
                <a:r>
                  <a:rPr lang="en-US" altLang="zh-CN" sz="1400" dirty="0"/>
                  <a:t>+</a:t>
                </a:r>
                <a:r>
                  <a:rPr lang="zh-CN" altLang="en-US" sz="1400" dirty="0"/>
                  <a:t>即刻</a:t>
                </a:r>
                <a:r>
                  <a:rPr lang="en-US" altLang="zh-CN" sz="1400" dirty="0"/>
                  <a:t>APP</a:t>
                </a:r>
                <a:r>
                  <a:rPr lang="zh-CN" altLang="en-US" sz="1400" dirty="0"/>
                  <a:t>用户数据信息</a:t>
                </a:r>
                <a:endParaRPr lang="en-US" altLang="zh-CN" sz="1400" dirty="0"/>
              </a:p>
            </p:txBody>
          </p:sp>
          <p:sp>
            <p:nvSpPr>
              <p:cNvPr id="23" name="ïsľiḋé">
                <a:extLst>
                  <a:ext uri="{FF2B5EF4-FFF2-40B4-BE49-F238E27FC236}">
                    <a16:creationId xmlns:a16="http://schemas.microsoft.com/office/drawing/2014/main" id="{30C5C021-72AD-498B-A011-F6B9841163BC}"/>
                  </a:ext>
                </a:extLst>
              </p:cNvPr>
              <p:cNvSpPr/>
              <p:nvPr/>
            </p:nvSpPr>
            <p:spPr>
              <a:xfrm>
                <a:off x="6768354" y="1822778"/>
                <a:ext cx="466162" cy="465458"/>
              </a:xfrm>
              <a:custGeom>
                <a:avLst/>
                <a:gdLst>
                  <a:gd name="T0" fmla="*/ 2332 w 4663"/>
                  <a:gd name="T1" fmla="*/ 0 h 4663"/>
                  <a:gd name="T2" fmla="*/ 0 w 4663"/>
                  <a:gd name="T3" fmla="*/ 2332 h 4663"/>
                  <a:gd name="T4" fmla="*/ 2332 w 4663"/>
                  <a:gd name="T5" fmla="*/ 4663 h 4663"/>
                  <a:gd name="T6" fmla="*/ 4663 w 4663"/>
                  <a:gd name="T7" fmla="*/ 2332 h 4663"/>
                  <a:gd name="T8" fmla="*/ 2332 w 4663"/>
                  <a:gd name="T9" fmla="*/ 0 h 4663"/>
                  <a:gd name="T10" fmla="*/ 1694 w 4663"/>
                  <a:gd name="T11" fmla="*/ 1888 h 4663"/>
                  <a:gd name="T12" fmla="*/ 1699 w 4663"/>
                  <a:gd name="T13" fmla="*/ 1883 h 4663"/>
                  <a:gd name="T14" fmla="*/ 1724 w 4663"/>
                  <a:gd name="T15" fmla="*/ 1825 h 4663"/>
                  <a:gd name="T16" fmla="*/ 1718 w 4663"/>
                  <a:gd name="T17" fmla="*/ 1395 h 4663"/>
                  <a:gd name="T18" fmla="*/ 2108 w 4663"/>
                  <a:gd name="T19" fmla="*/ 1006 h 4663"/>
                  <a:gd name="T20" fmla="*/ 2159 w 4663"/>
                  <a:gd name="T21" fmla="*/ 993 h 4663"/>
                  <a:gd name="T22" fmla="*/ 2165 w 4663"/>
                  <a:gd name="T23" fmla="*/ 991 h 4663"/>
                  <a:gd name="T24" fmla="*/ 2207 w 4663"/>
                  <a:gd name="T25" fmla="*/ 989 h 4663"/>
                  <a:gd name="T26" fmla="*/ 2207 w 4663"/>
                  <a:gd name="T27" fmla="*/ 992 h 4663"/>
                  <a:gd name="T28" fmla="*/ 2217 w 4663"/>
                  <a:gd name="T29" fmla="*/ 991 h 4663"/>
                  <a:gd name="T30" fmla="*/ 2244 w 4663"/>
                  <a:gd name="T31" fmla="*/ 987 h 4663"/>
                  <a:gd name="T32" fmla="*/ 2253 w 4663"/>
                  <a:gd name="T33" fmla="*/ 985 h 4663"/>
                  <a:gd name="T34" fmla="*/ 2510 w 4663"/>
                  <a:gd name="T35" fmla="*/ 1043 h 4663"/>
                  <a:gd name="T36" fmla="*/ 2614 w 4663"/>
                  <a:gd name="T37" fmla="*/ 1079 h 4663"/>
                  <a:gd name="T38" fmla="*/ 2906 w 4663"/>
                  <a:gd name="T39" fmla="*/ 1260 h 4663"/>
                  <a:gd name="T40" fmla="*/ 2980 w 4663"/>
                  <a:gd name="T41" fmla="*/ 1830 h 4663"/>
                  <a:gd name="T42" fmla="*/ 2987 w 4663"/>
                  <a:gd name="T43" fmla="*/ 1878 h 4663"/>
                  <a:gd name="T44" fmla="*/ 2996 w 4663"/>
                  <a:gd name="T45" fmla="*/ 1888 h 4663"/>
                  <a:gd name="T46" fmla="*/ 2984 w 4663"/>
                  <a:gd name="T47" fmla="*/ 2083 h 4663"/>
                  <a:gd name="T48" fmla="*/ 2943 w 4663"/>
                  <a:gd name="T49" fmla="*/ 2171 h 4663"/>
                  <a:gd name="T50" fmla="*/ 2929 w 4663"/>
                  <a:gd name="T51" fmla="*/ 2201 h 4663"/>
                  <a:gd name="T52" fmla="*/ 2324 w 4663"/>
                  <a:gd name="T53" fmla="*/ 2838 h 4663"/>
                  <a:gd name="T54" fmla="*/ 1759 w 4663"/>
                  <a:gd name="T55" fmla="*/ 2201 h 4663"/>
                  <a:gd name="T56" fmla="*/ 1744 w 4663"/>
                  <a:gd name="T57" fmla="*/ 2169 h 4663"/>
                  <a:gd name="T58" fmla="*/ 1702 w 4663"/>
                  <a:gd name="T59" fmla="*/ 2072 h 4663"/>
                  <a:gd name="T60" fmla="*/ 1694 w 4663"/>
                  <a:gd name="T61" fmla="*/ 1888 h 4663"/>
                  <a:gd name="T62" fmla="*/ 1154 w 4663"/>
                  <a:gd name="T63" fmla="*/ 3191 h 4663"/>
                  <a:gd name="T64" fmla="*/ 1340 w 4663"/>
                  <a:gd name="T65" fmla="*/ 3065 h 4663"/>
                  <a:gd name="T66" fmla="*/ 1840 w 4663"/>
                  <a:gd name="T67" fmla="*/ 2847 h 4663"/>
                  <a:gd name="T68" fmla="*/ 1858 w 4663"/>
                  <a:gd name="T69" fmla="*/ 2831 h 4663"/>
                  <a:gd name="T70" fmla="*/ 1914 w 4663"/>
                  <a:gd name="T71" fmla="*/ 2774 h 4663"/>
                  <a:gd name="T72" fmla="*/ 1927 w 4663"/>
                  <a:gd name="T73" fmla="*/ 2762 h 4663"/>
                  <a:gd name="T74" fmla="*/ 1940 w 4663"/>
                  <a:gd name="T75" fmla="*/ 2774 h 4663"/>
                  <a:gd name="T76" fmla="*/ 2324 w 4663"/>
                  <a:gd name="T77" fmla="*/ 2954 h 4663"/>
                  <a:gd name="T78" fmla="*/ 2714 w 4663"/>
                  <a:gd name="T79" fmla="*/ 2790 h 4663"/>
                  <a:gd name="T80" fmla="*/ 2724 w 4663"/>
                  <a:gd name="T81" fmla="*/ 2782 h 4663"/>
                  <a:gd name="T82" fmla="*/ 2750 w 4663"/>
                  <a:gd name="T83" fmla="*/ 2795 h 4663"/>
                  <a:gd name="T84" fmla="*/ 2834 w 4663"/>
                  <a:gd name="T85" fmla="*/ 2855 h 4663"/>
                  <a:gd name="T86" fmla="*/ 2858 w 4663"/>
                  <a:gd name="T87" fmla="*/ 2867 h 4663"/>
                  <a:gd name="T88" fmla="*/ 2856 w 4663"/>
                  <a:gd name="T89" fmla="*/ 2870 h 4663"/>
                  <a:gd name="T90" fmla="*/ 2866 w 4663"/>
                  <a:gd name="T91" fmla="*/ 2876 h 4663"/>
                  <a:gd name="T92" fmla="*/ 2944 w 4663"/>
                  <a:gd name="T93" fmla="*/ 2918 h 4663"/>
                  <a:gd name="T94" fmla="*/ 3024 w 4663"/>
                  <a:gd name="T95" fmla="*/ 2949 h 4663"/>
                  <a:gd name="T96" fmla="*/ 3291 w 4663"/>
                  <a:gd name="T97" fmla="*/ 3055 h 4663"/>
                  <a:gd name="T98" fmla="*/ 3316 w 4663"/>
                  <a:gd name="T99" fmla="*/ 3063 h 4663"/>
                  <a:gd name="T100" fmla="*/ 3507 w 4663"/>
                  <a:gd name="T101" fmla="*/ 3187 h 4663"/>
                  <a:gd name="T102" fmla="*/ 3739 w 4663"/>
                  <a:gd name="T103" fmla="*/ 4067 h 4663"/>
                  <a:gd name="T104" fmla="*/ 2332 w 4663"/>
                  <a:gd name="T105" fmla="*/ 4567 h 4663"/>
                  <a:gd name="T106" fmla="*/ 925 w 4663"/>
                  <a:gd name="T107" fmla="*/ 4067 h 4663"/>
                  <a:gd name="T108" fmla="*/ 1154 w 4663"/>
                  <a:gd name="T109" fmla="*/ 3191 h 4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63" h="4663">
                    <a:moveTo>
                      <a:pt x="2332" y="0"/>
                    </a:moveTo>
                    <a:cubicBezTo>
                      <a:pt x="1046" y="0"/>
                      <a:pt x="0" y="1046"/>
                      <a:pt x="0" y="2332"/>
                    </a:cubicBezTo>
                    <a:cubicBezTo>
                      <a:pt x="0" y="3617"/>
                      <a:pt x="1046" y="4663"/>
                      <a:pt x="2332" y="4663"/>
                    </a:cubicBezTo>
                    <a:cubicBezTo>
                      <a:pt x="3617" y="4663"/>
                      <a:pt x="4663" y="3617"/>
                      <a:pt x="4663" y="2332"/>
                    </a:cubicBezTo>
                    <a:cubicBezTo>
                      <a:pt x="4663" y="1046"/>
                      <a:pt x="3617" y="0"/>
                      <a:pt x="2332" y="0"/>
                    </a:cubicBezTo>
                    <a:close/>
                    <a:moveTo>
                      <a:pt x="1694" y="1888"/>
                    </a:moveTo>
                    <a:lnTo>
                      <a:pt x="1699" y="1883"/>
                    </a:lnTo>
                    <a:cubicBezTo>
                      <a:pt x="1718" y="1869"/>
                      <a:pt x="1727" y="1848"/>
                      <a:pt x="1724" y="1825"/>
                    </a:cubicBezTo>
                    <a:cubicBezTo>
                      <a:pt x="1677" y="1543"/>
                      <a:pt x="1708" y="1425"/>
                      <a:pt x="1718" y="1395"/>
                    </a:cubicBezTo>
                    <a:cubicBezTo>
                      <a:pt x="1800" y="1143"/>
                      <a:pt x="2058" y="1027"/>
                      <a:pt x="2108" y="1006"/>
                    </a:cubicBezTo>
                    <a:cubicBezTo>
                      <a:pt x="2119" y="1002"/>
                      <a:pt x="2139" y="996"/>
                      <a:pt x="2159" y="993"/>
                    </a:cubicBezTo>
                    <a:lnTo>
                      <a:pt x="2165" y="991"/>
                    </a:lnTo>
                    <a:lnTo>
                      <a:pt x="2207" y="989"/>
                    </a:lnTo>
                    <a:lnTo>
                      <a:pt x="2207" y="992"/>
                    </a:lnTo>
                    <a:lnTo>
                      <a:pt x="2217" y="991"/>
                    </a:lnTo>
                    <a:cubicBezTo>
                      <a:pt x="2225" y="990"/>
                      <a:pt x="2233" y="989"/>
                      <a:pt x="2244" y="987"/>
                    </a:cubicBezTo>
                    <a:lnTo>
                      <a:pt x="2253" y="985"/>
                    </a:lnTo>
                    <a:cubicBezTo>
                      <a:pt x="2261" y="985"/>
                      <a:pt x="2361" y="998"/>
                      <a:pt x="2510" y="1043"/>
                    </a:cubicBezTo>
                    <a:lnTo>
                      <a:pt x="2614" y="1079"/>
                    </a:lnTo>
                    <a:cubicBezTo>
                      <a:pt x="2803" y="1135"/>
                      <a:pt x="2890" y="1239"/>
                      <a:pt x="2906" y="1260"/>
                    </a:cubicBezTo>
                    <a:cubicBezTo>
                      <a:pt x="3058" y="1432"/>
                      <a:pt x="3017" y="1691"/>
                      <a:pt x="2980" y="1830"/>
                    </a:cubicBezTo>
                    <a:cubicBezTo>
                      <a:pt x="2975" y="1847"/>
                      <a:pt x="2978" y="1864"/>
                      <a:pt x="2987" y="1878"/>
                    </a:cubicBezTo>
                    <a:lnTo>
                      <a:pt x="2996" y="1888"/>
                    </a:lnTo>
                    <a:cubicBezTo>
                      <a:pt x="3007" y="1903"/>
                      <a:pt x="3017" y="1961"/>
                      <a:pt x="2984" y="2083"/>
                    </a:cubicBezTo>
                    <a:cubicBezTo>
                      <a:pt x="2977" y="2120"/>
                      <a:pt x="2964" y="2150"/>
                      <a:pt x="2943" y="2171"/>
                    </a:cubicBezTo>
                    <a:cubicBezTo>
                      <a:pt x="2936" y="2179"/>
                      <a:pt x="2931" y="2189"/>
                      <a:pt x="2929" y="2201"/>
                    </a:cubicBezTo>
                    <a:cubicBezTo>
                      <a:pt x="2877" y="2502"/>
                      <a:pt x="2608" y="2838"/>
                      <a:pt x="2324" y="2838"/>
                    </a:cubicBezTo>
                    <a:cubicBezTo>
                      <a:pt x="2084" y="2838"/>
                      <a:pt x="1809" y="2529"/>
                      <a:pt x="1759" y="2201"/>
                    </a:cubicBezTo>
                    <a:cubicBezTo>
                      <a:pt x="1757" y="2189"/>
                      <a:pt x="1752" y="2178"/>
                      <a:pt x="1744" y="2169"/>
                    </a:cubicBezTo>
                    <a:cubicBezTo>
                      <a:pt x="1723" y="2148"/>
                      <a:pt x="1710" y="2117"/>
                      <a:pt x="1702" y="2072"/>
                    </a:cubicBezTo>
                    <a:cubicBezTo>
                      <a:pt x="1678" y="1986"/>
                      <a:pt x="1676" y="1917"/>
                      <a:pt x="1694" y="1888"/>
                    </a:cubicBezTo>
                    <a:close/>
                    <a:moveTo>
                      <a:pt x="1154" y="3191"/>
                    </a:moveTo>
                    <a:cubicBezTo>
                      <a:pt x="1164" y="3178"/>
                      <a:pt x="1223" y="3110"/>
                      <a:pt x="1340" y="3065"/>
                    </a:cubicBezTo>
                    <a:cubicBezTo>
                      <a:pt x="1444" y="3033"/>
                      <a:pt x="1700" y="2948"/>
                      <a:pt x="1840" y="2847"/>
                    </a:cubicBezTo>
                    <a:cubicBezTo>
                      <a:pt x="1846" y="2843"/>
                      <a:pt x="1853" y="2836"/>
                      <a:pt x="1858" y="2831"/>
                    </a:cubicBezTo>
                    <a:cubicBezTo>
                      <a:pt x="1871" y="2817"/>
                      <a:pt x="1891" y="2796"/>
                      <a:pt x="1914" y="2774"/>
                    </a:cubicBezTo>
                    <a:lnTo>
                      <a:pt x="1927" y="2762"/>
                    </a:lnTo>
                    <a:lnTo>
                      <a:pt x="1940" y="2774"/>
                    </a:lnTo>
                    <a:cubicBezTo>
                      <a:pt x="2064" y="2890"/>
                      <a:pt x="2200" y="2954"/>
                      <a:pt x="2324" y="2954"/>
                    </a:cubicBezTo>
                    <a:cubicBezTo>
                      <a:pt x="2455" y="2954"/>
                      <a:pt x="2590" y="2897"/>
                      <a:pt x="2714" y="2790"/>
                    </a:cubicBezTo>
                    <a:lnTo>
                      <a:pt x="2724" y="2782"/>
                    </a:lnTo>
                    <a:lnTo>
                      <a:pt x="2750" y="2795"/>
                    </a:lnTo>
                    <a:cubicBezTo>
                      <a:pt x="2774" y="2816"/>
                      <a:pt x="2815" y="2846"/>
                      <a:pt x="2834" y="2855"/>
                    </a:cubicBezTo>
                    <a:lnTo>
                      <a:pt x="2858" y="2867"/>
                    </a:lnTo>
                    <a:lnTo>
                      <a:pt x="2856" y="2870"/>
                    </a:lnTo>
                    <a:lnTo>
                      <a:pt x="2866" y="2876"/>
                    </a:lnTo>
                    <a:cubicBezTo>
                      <a:pt x="2889" y="2890"/>
                      <a:pt x="2914" y="2903"/>
                      <a:pt x="2944" y="2918"/>
                    </a:cubicBezTo>
                    <a:cubicBezTo>
                      <a:pt x="2973" y="2931"/>
                      <a:pt x="2998" y="2941"/>
                      <a:pt x="3024" y="2949"/>
                    </a:cubicBezTo>
                    <a:cubicBezTo>
                      <a:pt x="3045" y="2956"/>
                      <a:pt x="3160" y="2995"/>
                      <a:pt x="3291" y="3055"/>
                    </a:cubicBezTo>
                    <a:lnTo>
                      <a:pt x="3316" y="3063"/>
                    </a:lnTo>
                    <a:cubicBezTo>
                      <a:pt x="3445" y="3112"/>
                      <a:pt x="3501" y="3180"/>
                      <a:pt x="3507" y="3187"/>
                    </a:cubicBezTo>
                    <a:cubicBezTo>
                      <a:pt x="3659" y="3412"/>
                      <a:pt x="3717" y="3833"/>
                      <a:pt x="3739" y="4067"/>
                    </a:cubicBezTo>
                    <a:cubicBezTo>
                      <a:pt x="3342" y="4390"/>
                      <a:pt x="2842" y="4567"/>
                      <a:pt x="2332" y="4567"/>
                    </a:cubicBezTo>
                    <a:cubicBezTo>
                      <a:pt x="1821" y="4567"/>
                      <a:pt x="1322" y="4390"/>
                      <a:pt x="925" y="4067"/>
                    </a:cubicBezTo>
                    <a:cubicBezTo>
                      <a:pt x="946" y="3833"/>
                      <a:pt x="1004" y="3414"/>
                      <a:pt x="1154" y="319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íšļîdè">
              <a:extLst>
                <a:ext uri="{FF2B5EF4-FFF2-40B4-BE49-F238E27FC236}">
                  <a16:creationId xmlns:a16="http://schemas.microsoft.com/office/drawing/2014/main" id="{0ACC1266-1377-4005-8223-1126E2BA782E}"/>
                </a:ext>
              </a:extLst>
            </p:cNvPr>
            <p:cNvGrpSpPr/>
            <p:nvPr/>
          </p:nvGrpSpPr>
          <p:grpSpPr>
            <a:xfrm>
              <a:off x="6768354" y="3106417"/>
              <a:ext cx="5042646" cy="1082199"/>
              <a:chOff x="6768354" y="1529723"/>
              <a:chExt cx="5042646" cy="1082199"/>
            </a:xfrm>
          </p:grpSpPr>
          <p:sp>
            <p:nvSpPr>
              <p:cNvPr id="20" name="ísľïḍè">
                <a:extLst>
                  <a:ext uri="{FF2B5EF4-FFF2-40B4-BE49-F238E27FC236}">
                    <a16:creationId xmlns:a16="http://schemas.microsoft.com/office/drawing/2014/main" id="{4E9A126B-220C-4D25-BF8F-206546389E42}"/>
                  </a:ext>
                </a:extLst>
              </p:cNvPr>
              <p:cNvSpPr/>
              <p:nvPr/>
            </p:nvSpPr>
            <p:spPr bwMode="auto">
              <a:xfrm>
                <a:off x="7297271" y="1529723"/>
                <a:ext cx="4513729" cy="1082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使用</a:t>
                </a:r>
                <a:r>
                  <a:rPr lang="en-US" altLang="zh-CN" sz="1400" dirty="0"/>
                  <a:t>headers</a:t>
                </a:r>
                <a:r>
                  <a:rPr lang="zh-CN" altLang="en-US" sz="1400" dirty="0"/>
                  <a:t>伪装，</a:t>
                </a:r>
                <a:r>
                  <a:rPr lang="en-US" altLang="zh-CN" sz="1400" dirty="0"/>
                  <a:t>cookies</a:t>
                </a:r>
                <a:r>
                  <a:rPr lang="zh-CN" altLang="en-US" sz="1400" dirty="0"/>
                  <a:t>，</a:t>
                </a:r>
                <a:r>
                  <a:rPr lang="en-US" altLang="zh-CN" sz="1400" dirty="0"/>
                  <a:t>proxy pool</a:t>
                </a:r>
                <a:r>
                  <a:rPr lang="zh-CN" altLang="en-US" sz="1400" dirty="0"/>
                  <a:t>攻克网站反扒机制</a:t>
                </a:r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通过多进程，异步，分布式多手段实现高速爬取</a:t>
                </a:r>
                <a:endParaRPr lang="en-US" altLang="zh-CN" sz="1400" dirty="0"/>
              </a:p>
            </p:txBody>
          </p:sp>
          <p:sp>
            <p:nvSpPr>
              <p:cNvPr id="21" name="íṡ1îḍê">
                <a:extLst>
                  <a:ext uri="{FF2B5EF4-FFF2-40B4-BE49-F238E27FC236}">
                    <a16:creationId xmlns:a16="http://schemas.microsoft.com/office/drawing/2014/main" id="{91EAA05E-BF94-4E99-AC0D-D06A55F52B86}"/>
                  </a:ext>
                </a:extLst>
              </p:cNvPr>
              <p:cNvSpPr/>
              <p:nvPr/>
            </p:nvSpPr>
            <p:spPr>
              <a:xfrm>
                <a:off x="6768354" y="1822778"/>
                <a:ext cx="466162" cy="465458"/>
              </a:xfrm>
              <a:custGeom>
                <a:avLst/>
                <a:gdLst>
                  <a:gd name="T0" fmla="*/ 2332 w 4663"/>
                  <a:gd name="T1" fmla="*/ 0 h 4663"/>
                  <a:gd name="T2" fmla="*/ 0 w 4663"/>
                  <a:gd name="T3" fmla="*/ 2332 h 4663"/>
                  <a:gd name="T4" fmla="*/ 2332 w 4663"/>
                  <a:gd name="T5" fmla="*/ 4663 h 4663"/>
                  <a:gd name="T6" fmla="*/ 4663 w 4663"/>
                  <a:gd name="T7" fmla="*/ 2332 h 4663"/>
                  <a:gd name="T8" fmla="*/ 2332 w 4663"/>
                  <a:gd name="T9" fmla="*/ 0 h 4663"/>
                  <a:gd name="T10" fmla="*/ 1694 w 4663"/>
                  <a:gd name="T11" fmla="*/ 1888 h 4663"/>
                  <a:gd name="T12" fmla="*/ 1699 w 4663"/>
                  <a:gd name="T13" fmla="*/ 1883 h 4663"/>
                  <a:gd name="T14" fmla="*/ 1724 w 4663"/>
                  <a:gd name="T15" fmla="*/ 1825 h 4663"/>
                  <a:gd name="T16" fmla="*/ 1718 w 4663"/>
                  <a:gd name="T17" fmla="*/ 1395 h 4663"/>
                  <a:gd name="T18" fmla="*/ 2108 w 4663"/>
                  <a:gd name="T19" fmla="*/ 1006 h 4663"/>
                  <a:gd name="T20" fmla="*/ 2159 w 4663"/>
                  <a:gd name="T21" fmla="*/ 993 h 4663"/>
                  <a:gd name="T22" fmla="*/ 2165 w 4663"/>
                  <a:gd name="T23" fmla="*/ 991 h 4663"/>
                  <a:gd name="T24" fmla="*/ 2207 w 4663"/>
                  <a:gd name="T25" fmla="*/ 989 h 4663"/>
                  <a:gd name="T26" fmla="*/ 2207 w 4663"/>
                  <a:gd name="T27" fmla="*/ 992 h 4663"/>
                  <a:gd name="T28" fmla="*/ 2217 w 4663"/>
                  <a:gd name="T29" fmla="*/ 991 h 4663"/>
                  <a:gd name="T30" fmla="*/ 2244 w 4663"/>
                  <a:gd name="T31" fmla="*/ 987 h 4663"/>
                  <a:gd name="T32" fmla="*/ 2253 w 4663"/>
                  <a:gd name="T33" fmla="*/ 985 h 4663"/>
                  <a:gd name="T34" fmla="*/ 2510 w 4663"/>
                  <a:gd name="T35" fmla="*/ 1043 h 4663"/>
                  <a:gd name="T36" fmla="*/ 2614 w 4663"/>
                  <a:gd name="T37" fmla="*/ 1079 h 4663"/>
                  <a:gd name="T38" fmla="*/ 2906 w 4663"/>
                  <a:gd name="T39" fmla="*/ 1260 h 4663"/>
                  <a:gd name="T40" fmla="*/ 2980 w 4663"/>
                  <a:gd name="T41" fmla="*/ 1830 h 4663"/>
                  <a:gd name="T42" fmla="*/ 2987 w 4663"/>
                  <a:gd name="T43" fmla="*/ 1878 h 4663"/>
                  <a:gd name="T44" fmla="*/ 2996 w 4663"/>
                  <a:gd name="T45" fmla="*/ 1888 h 4663"/>
                  <a:gd name="T46" fmla="*/ 2984 w 4663"/>
                  <a:gd name="T47" fmla="*/ 2083 h 4663"/>
                  <a:gd name="T48" fmla="*/ 2943 w 4663"/>
                  <a:gd name="T49" fmla="*/ 2171 h 4663"/>
                  <a:gd name="T50" fmla="*/ 2929 w 4663"/>
                  <a:gd name="T51" fmla="*/ 2201 h 4663"/>
                  <a:gd name="T52" fmla="*/ 2324 w 4663"/>
                  <a:gd name="T53" fmla="*/ 2838 h 4663"/>
                  <a:gd name="T54" fmla="*/ 1759 w 4663"/>
                  <a:gd name="T55" fmla="*/ 2201 h 4663"/>
                  <a:gd name="T56" fmla="*/ 1744 w 4663"/>
                  <a:gd name="T57" fmla="*/ 2169 h 4663"/>
                  <a:gd name="T58" fmla="*/ 1702 w 4663"/>
                  <a:gd name="T59" fmla="*/ 2072 h 4663"/>
                  <a:gd name="T60" fmla="*/ 1694 w 4663"/>
                  <a:gd name="T61" fmla="*/ 1888 h 4663"/>
                  <a:gd name="T62" fmla="*/ 1154 w 4663"/>
                  <a:gd name="T63" fmla="*/ 3191 h 4663"/>
                  <a:gd name="T64" fmla="*/ 1340 w 4663"/>
                  <a:gd name="T65" fmla="*/ 3065 h 4663"/>
                  <a:gd name="T66" fmla="*/ 1840 w 4663"/>
                  <a:gd name="T67" fmla="*/ 2847 h 4663"/>
                  <a:gd name="T68" fmla="*/ 1858 w 4663"/>
                  <a:gd name="T69" fmla="*/ 2831 h 4663"/>
                  <a:gd name="T70" fmla="*/ 1914 w 4663"/>
                  <a:gd name="T71" fmla="*/ 2774 h 4663"/>
                  <a:gd name="T72" fmla="*/ 1927 w 4663"/>
                  <a:gd name="T73" fmla="*/ 2762 h 4663"/>
                  <a:gd name="T74" fmla="*/ 1940 w 4663"/>
                  <a:gd name="T75" fmla="*/ 2774 h 4663"/>
                  <a:gd name="T76" fmla="*/ 2324 w 4663"/>
                  <a:gd name="T77" fmla="*/ 2954 h 4663"/>
                  <a:gd name="T78" fmla="*/ 2714 w 4663"/>
                  <a:gd name="T79" fmla="*/ 2790 h 4663"/>
                  <a:gd name="T80" fmla="*/ 2724 w 4663"/>
                  <a:gd name="T81" fmla="*/ 2782 h 4663"/>
                  <a:gd name="T82" fmla="*/ 2750 w 4663"/>
                  <a:gd name="T83" fmla="*/ 2795 h 4663"/>
                  <a:gd name="T84" fmla="*/ 2834 w 4663"/>
                  <a:gd name="T85" fmla="*/ 2855 h 4663"/>
                  <a:gd name="T86" fmla="*/ 2858 w 4663"/>
                  <a:gd name="T87" fmla="*/ 2867 h 4663"/>
                  <a:gd name="T88" fmla="*/ 2856 w 4663"/>
                  <a:gd name="T89" fmla="*/ 2870 h 4663"/>
                  <a:gd name="T90" fmla="*/ 2866 w 4663"/>
                  <a:gd name="T91" fmla="*/ 2876 h 4663"/>
                  <a:gd name="T92" fmla="*/ 2944 w 4663"/>
                  <a:gd name="T93" fmla="*/ 2918 h 4663"/>
                  <a:gd name="T94" fmla="*/ 3024 w 4663"/>
                  <a:gd name="T95" fmla="*/ 2949 h 4663"/>
                  <a:gd name="T96" fmla="*/ 3291 w 4663"/>
                  <a:gd name="T97" fmla="*/ 3055 h 4663"/>
                  <a:gd name="T98" fmla="*/ 3316 w 4663"/>
                  <a:gd name="T99" fmla="*/ 3063 h 4663"/>
                  <a:gd name="T100" fmla="*/ 3507 w 4663"/>
                  <a:gd name="T101" fmla="*/ 3187 h 4663"/>
                  <a:gd name="T102" fmla="*/ 3739 w 4663"/>
                  <a:gd name="T103" fmla="*/ 4067 h 4663"/>
                  <a:gd name="T104" fmla="*/ 2332 w 4663"/>
                  <a:gd name="T105" fmla="*/ 4567 h 4663"/>
                  <a:gd name="T106" fmla="*/ 925 w 4663"/>
                  <a:gd name="T107" fmla="*/ 4067 h 4663"/>
                  <a:gd name="T108" fmla="*/ 1154 w 4663"/>
                  <a:gd name="T109" fmla="*/ 3191 h 4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63" h="4663">
                    <a:moveTo>
                      <a:pt x="2332" y="0"/>
                    </a:moveTo>
                    <a:cubicBezTo>
                      <a:pt x="1046" y="0"/>
                      <a:pt x="0" y="1046"/>
                      <a:pt x="0" y="2332"/>
                    </a:cubicBezTo>
                    <a:cubicBezTo>
                      <a:pt x="0" y="3617"/>
                      <a:pt x="1046" y="4663"/>
                      <a:pt x="2332" y="4663"/>
                    </a:cubicBezTo>
                    <a:cubicBezTo>
                      <a:pt x="3617" y="4663"/>
                      <a:pt x="4663" y="3617"/>
                      <a:pt x="4663" y="2332"/>
                    </a:cubicBezTo>
                    <a:cubicBezTo>
                      <a:pt x="4663" y="1046"/>
                      <a:pt x="3617" y="0"/>
                      <a:pt x="2332" y="0"/>
                    </a:cubicBezTo>
                    <a:close/>
                    <a:moveTo>
                      <a:pt x="1694" y="1888"/>
                    </a:moveTo>
                    <a:lnTo>
                      <a:pt x="1699" y="1883"/>
                    </a:lnTo>
                    <a:cubicBezTo>
                      <a:pt x="1718" y="1869"/>
                      <a:pt x="1727" y="1848"/>
                      <a:pt x="1724" y="1825"/>
                    </a:cubicBezTo>
                    <a:cubicBezTo>
                      <a:pt x="1677" y="1543"/>
                      <a:pt x="1708" y="1425"/>
                      <a:pt x="1718" y="1395"/>
                    </a:cubicBezTo>
                    <a:cubicBezTo>
                      <a:pt x="1800" y="1143"/>
                      <a:pt x="2058" y="1027"/>
                      <a:pt x="2108" y="1006"/>
                    </a:cubicBezTo>
                    <a:cubicBezTo>
                      <a:pt x="2119" y="1002"/>
                      <a:pt x="2139" y="996"/>
                      <a:pt x="2159" y="993"/>
                    </a:cubicBezTo>
                    <a:lnTo>
                      <a:pt x="2165" y="991"/>
                    </a:lnTo>
                    <a:lnTo>
                      <a:pt x="2207" y="989"/>
                    </a:lnTo>
                    <a:lnTo>
                      <a:pt x="2207" y="992"/>
                    </a:lnTo>
                    <a:lnTo>
                      <a:pt x="2217" y="991"/>
                    </a:lnTo>
                    <a:cubicBezTo>
                      <a:pt x="2225" y="990"/>
                      <a:pt x="2233" y="989"/>
                      <a:pt x="2244" y="987"/>
                    </a:cubicBezTo>
                    <a:lnTo>
                      <a:pt x="2253" y="985"/>
                    </a:lnTo>
                    <a:cubicBezTo>
                      <a:pt x="2261" y="985"/>
                      <a:pt x="2361" y="998"/>
                      <a:pt x="2510" y="1043"/>
                    </a:cubicBezTo>
                    <a:lnTo>
                      <a:pt x="2614" y="1079"/>
                    </a:lnTo>
                    <a:cubicBezTo>
                      <a:pt x="2803" y="1135"/>
                      <a:pt x="2890" y="1239"/>
                      <a:pt x="2906" y="1260"/>
                    </a:cubicBezTo>
                    <a:cubicBezTo>
                      <a:pt x="3058" y="1432"/>
                      <a:pt x="3017" y="1691"/>
                      <a:pt x="2980" y="1830"/>
                    </a:cubicBezTo>
                    <a:cubicBezTo>
                      <a:pt x="2975" y="1847"/>
                      <a:pt x="2978" y="1864"/>
                      <a:pt x="2987" y="1878"/>
                    </a:cubicBezTo>
                    <a:lnTo>
                      <a:pt x="2996" y="1888"/>
                    </a:lnTo>
                    <a:cubicBezTo>
                      <a:pt x="3007" y="1903"/>
                      <a:pt x="3017" y="1961"/>
                      <a:pt x="2984" y="2083"/>
                    </a:cubicBezTo>
                    <a:cubicBezTo>
                      <a:pt x="2977" y="2120"/>
                      <a:pt x="2964" y="2150"/>
                      <a:pt x="2943" y="2171"/>
                    </a:cubicBezTo>
                    <a:cubicBezTo>
                      <a:pt x="2936" y="2179"/>
                      <a:pt x="2931" y="2189"/>
                      <a:pt x="2929" y="2201"/>
                    </a:cubicBezTo>
                    <a:cubicBezTo>
                      <a:pt x="2877" y="2502"/>
                      <a:pt x="2608" y="2838"/>
                      <a:pt x="2324" y="2838"/>
                    </a:cubicBezTo>
                    <a:cubicBezTo>
                      <a:pt x="2084" y="2838"/>
                      <a:pt x="1809" y="2529"/>
                      <a:pt x="1759" y="2201"/>
                    </a:cubicBezTo>
                    <a:cubicBezTo>
                      <a:pt x="1757" y="2189"/>
                      <a:pt x="1752" y="2178"/>
                      <a:pt x="1744" y="2169"/>
                    </a:cubicBezTo>
                    <a:cubicBezTo>
                      <a:pt x="1723" y="2148"/>
                      <a:pt x="1710" y="2117"/>
                      <a:pt x="1702" y="2072"/>
                    </a:cubicBezTo>
                    <a:cubicBezTo>
                      <a:pt x="1678" y="1986"/>
                      <a:pt x="1676" y="1917"/>
                      <a:pt x="1694" y="1888"/>
                    </a:cubicBezTo>
                    <a:close/>
                    <a:moveTo>
                      <a:pt x="1154" y="3191"/>
                    </a:moveTo>
                    <a:cubicBezTo>
                      <a:pt x="1164" y="3178"/>
                      <a:pt x="1223" y="3110"/>
                      <a:pt x="1340" y="3065"/>
                    </a:cubicBezTo>
                    <a:cubicBezTo>
                      <a:pt x="1444" y="3033"/>
                      <a:pt x="1700" y="2948"/>
                      <a:pt x="1840" y="2847"/>
                    </a:cubicBezTo>
                    <a:cubicBezTo>
                      <a:pt x="1846" y="2843"/>
                      <a:pt x="1853" y="2836"/>
                      <a:pt x="1858" y="2831"/>
                    </a:cubicBezTo>
                    <a:cubicBezTo>
                      <a:pt x="1871" y="2817"/>
                      <a:pt x="1891" y="2796"/>
                      <a:pt x="1914" y="2774"/>
                    </a:cubicBezTo>
                    <a:lnTo>
                      <a:pt x="1927" y="2762"/>
                    </a:lnTo>
                    <a:lnTo>
                      <a:pt x="1940" y="2774"/>
                    </a:lnTo>
                    <a:cubicBezTo>
                      <a:pt x="2064" y="2890"/>
                      <a:pt x="2200" y="2954"/>
                      <a:pt x="2324" y="2954"/>
                    </a:cubicBezTo>
                    <a:cubicBezTo>
                      <a:pt x="2455" y="2954"/>
                      <a:pt x="2590" y="2897"/>
                      <a:pt x="2714" y="2790"/>
                    </a:cubicBezTo>
                    <a:lnTo>
                      <a:pt x="2724" y="2782"/>
                    </a:lnTo>
                    <a:lnTo>
                      <a:pt x="2750" y="2795"/>
                    </a:lnTo>
                    <a:cubicBezTo>
                      <a:pt x="2774" y="2816"/>
                      <a:pt x="2815" y="2846"/>
                      <a:pt x="2834" y="2855"/>
                    </a:cubicBezTo>
                    <a:lnTo>
                      <a:pt x="2858" y="2867"/>
                    </a:lnTo>
                    <a:lnTo>
                      <a:pt x="2856" y="2870"/>
                    </a:lnTo>
                    <a:lnTo>
                      <a:pt x="2866" y="2876"/>
                    </a:lnTo>
                    <a:cubicBezTo>
                      <a:pt x="2889" y="2890"/>
                      <a:pt x="2914" y="2903"/>
                      <a:pt x="2944" y="2918"/>
                    </a:cubicBezTo>
                    <a:cubicBezTo>
                      <a:pt x="2973" y="2931"/>
                      <a:pt x="2998" y="2941"/>
                      <a:pt x="3024" y="2949"/>
                    </a:cubicBezTo>
                    <a:cubicBezTo>
                      <a:pt x="3045" y="2956"/>
                      <a:pt x="3160" y="2995"/>
                      <a:pt x="3291" y="3055"/>
                    </a:cubicBezTo>
                    <a:lnTo>
                      <a:pt x="3316" y="3063"/>
                    </a:lnTo>
                    <a:cubicBezTo>
                      <a:pt x="3445" y="3112"/>
                      <a:pt x="3501" y="3180"/>
                      <a:pt x="3507" y="3187"/>
                    </a:cubicBezTo>
                    <a:cubicBezTo>
                      <a:pt x="3659" y="3412"/>
                      <a:pt x="3717" y="3833"/>
                      <a:pt x="3739" y="4067"/>
                    </a:cubicBezTo>
                    <a:cubicBezTo>
                      <a:pt x="3342" y="4390"/>
                      <a:pt x="2842" y="4567"/>
                      <a:pt x="2332" y="4567"/>
                    </a:cubicBezTo>
                    <a:cubicBezTo>
                      <a:pt x="1821" y="4567"/>
                      <a:pt x="1322" y="4390"/>
                      <a:pt x="925" y="4067"/>
                    </a:cubicBezTo>
                    <a:cubicBezTo>
                      <a:pt x="946" y="3833"/>
                      <a:pt x="1004" y="3414"/>
                      <a:pt x="1154" y="319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íş1iḓè">
              <a:extLst>
                <a:ext uri="{FF2B5EF4-FFF2-40B4-BE49-F238E27FC236}">
                  <a16:creationId xmlns:a16="http://schemas.microsoft.com/office/drawing/2014/main" id="{30E0244B-7AE0-417F-A207-CF99A3F766FF}"/>
                </a:ext>
              </a:extLst>
            </p:cNvPr>
            <p:cNvGrpSpPr/>
            <p:nvPr/>
          </p:nvGrpSpPr>
          <p:grpSpPr>
            <a:xfrm>
              <a:off x="6768354" y="4538762"/>
              <a:ext cx="4750546" cy="899533"/>
              <a:chOff x="6768354" y="1658471"/>
              <a:chExt cx="4750546" cy="899533"/>
            </a:xfrm>
          </p:grpSpPr>
          <p:sp>
            <p:nvSpPr>
              <p:cNvPr id="18" name="îšḷïdè">
                <a:extLst>
                  <a:ext uri="{FF2B5EF4-FFF2-40B4-BE49-F238E27FC236}">
                    <a16:creationId xmlns:a16="http://schemas.microsoft.com/office/drawing/2014/main" id="{4E9A126B-220C-4D25-BF8F-206546389E42}"/>
                  </a:ext>
                </a:extLst>
              </p:cNvPr>
              <p:cNvSpPr/>
              <p:nvPr/>
            </p:nvSpPr>
            <p:spPr bwMode="auto">
              <a:xfrm>
                <a:off x="7395882" y="1658471"/>
                <a:ext cx="4123018" cy="899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对用户用户数据信息可视化分析</a:t>
                </a:r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/>
                  <a:t>对项目进行高效部署</a:t>
                </a:r>
                <a:endParaRPr lang="en-US" altLang="zh-CN" sz="1400" dirty="0"/>
              </a:p>
            </p:txBody>
          </p:sp>
          <p:sp>
            <p:nvSpPr>
              <p:cNvPr id="19" name="išḷíḑê">
                <a:extLst>
                  <a:ext uri="{FF2B5EF4-FFF2-40B4-BE49-F238E27FC236}">
                    <a16:creationId xmlns:a16="http://schemas.microsoft.com/office/drawing/2014/main" id="{6D0D1E67-9A72-4488-98EF-80653BFDD276}"/>
                  </a:ext>
                </a:extLst>
              </p:cNvPr>
              <p:cNvSpPr/>
              <p:nvPr/>
            </p:nvSpPr>
            <p:spPr>
              <a:xfrm>
                <a:off x="6768354" y="1822778"/>
                <a:ext cx="466162" cy="465458"/>
              </a:xfrm>
              <a:custGeom>
                <a:avLst/>
                <a:gdLst>
                  <a:gd name="T0" fmla="*/ 2332 w 4663"/>
                  <a:gd name="T1" fmla="*/ 0 h 4663"/>
                  <a:gd name="T2" fmla="*/ 0 w 4663"/>
                  <a:gd name="T3" fmla="*/ 2332 h 4663"/>
                  <a:gd name="T4" fmla="*/ 2332 w 4663"/>
                  <a:gd name="T5" fmla="*/ 4663 h 4663"/>
                  <a:gd name="T6" fmla="*/ 4663 w 4663"/>
                  <a:gd name="T7" fmla="*/ 2332 h 4663"/>
                  <a:gd name="T8" fmla="*/ 2332 w 4663"/>
                  <a:gd name="T9" fmla="*/ 0 h 4663"/>
                  <a:gd name="T10" fmla="*/ 1694 w 4663"/>
                  <a:gd name="T11" fmla="*/ 1888 h 4663"/>
                  <a:gd name="T12" fmla="*/ 1699 w 4663"/>
                  <a:gd name="T13" fmla="*/ 1883 h 4663"/>
                  <a:gd name="T14" fmla="*/ 1724 w 4663"/>
                  <a:gd name="T15" fmla="*/ 1825 h 4663"/>
                  <a:gd name="T16" fmla="*/ 1718 w 4663"/>
                  <a:gd name="T17" fmla="*/ 1395 h 4663"/>
                  <a:gd name="T18" fmla="*/ 2108 w 4663"/>
                  <a:gd name="T19" fmla="*/ 1006 h 4663"/>
                  <a:gd name="T20" fmla="*/ 2159 w 4663"/>
                  <a:gd name="T21" fmla="*/ 993 h 4663"/>
                  <a:gd name="T22" fmla="*/ 2165 w 4663"/>
                  <a:gd name="T23" fmla="*/ 991 h 4663"/>
                  <a:gd name="T24" fmla="*/ 2207 w 4663"/>
                  <a:gd name="T25" fmla="*/ 989 h 4663"/>
                  <a:gd name="T26" fmla="*/ 2207 w 4663"/>
                  <a:gd name="T27" fmla="*/ 992 h 4663"/>
                  <a:gd name="T28" fmla="*/ 2217 w 4663"/>
                  <a:gd name="T29" fmla="*/ 991 h 4663"/>
                  <a:gd name="T30" fmla="*/ 2244 w 4663"/>
                  <a:gd name="T31" fmla="*/ 987 h 4663"/>
                  <a:gd name="T32" fmla="*/ 2253 w 4663"/>
                  <a:gd name="T33" fmla="*/ 985 h 4663"/>
                  <a:gd name="T34" fmla="*/ 2510 w 4663"/>
                  <a:gd name="T35" fmla="*/ 1043 h 4663"/>
                  <a:gd name="T36" fmla="*/ 2614 w 4663"/>
                  <a:gd name="T37" fmla="*/ 1079 h 4663"/>
                  <a:gd name="T38" fmla="*/ 2906 w 4663"/>
                  <a:gd name="T39" fmla="*/ 1260 h 4663"/>
                  <a:gd name="T40" fmla="*/ 2980 w 4663"/>
                  <a:gd name="T41" fmla="*/ 1830 h 4663"/>
                  <a:gd name="T42" fmla="*/ 2987 w 4663"/>
                  <a:gd name="T43" fmla="*/ 1878 h 4663"/>
                  <a:gd name="T44" fmla="*/ 2996 w 4663"/>
                  <a:gd name="T45" fmla="*/ 1888 h 4663"/>
                  <a:gd name="T46" fmla="*/ 2984 w 4663"/>
                  <a:gd name="T47" fmla="*/ 2083 h 4663"/>
                  <a:gd name="T48" fmla="*/ 2943 w 4663"/>
                  <a:gd name="T49" fmla="*/ 2171 h 4663"/>
                  <a:gd name="T50" fmla="*/ 2929 w 4663"/>
                  <a:gd name="T51" fmla="*/ 2201 h 4663"/>
                  <a:gd name="T52" fmla="*/ 2324 w 4663"/>
                  <a:gd name="T53" fmla="*/ 2838 h 4663"/>
                  <a:gd name="T54" fmla="*/ 1759 w 4663"/>
                  <a:gd name="T55" fmla="*/ 2201 h 4663"/>
                  <a:gd name="T56" fmla="*/ 1744 w 4663"/>
                  <a:gd name="T57" fmla="*/ 2169 h 4663"/>
                  <a:gd name="T58" fmla="*/ 1702 w 4663"/>
                  <a:gd name="T59" fmla="*/ 2072 h 4663"/>
                  <a:gd name="T60" fmla="*/ 1694 w 4663"/>
                  <a:gd name="T61" fmla="*/ 1888 h 4663"/>
                  <a:gd name="T62" fmla="*/ 1154 w 4663"/>
                  <a:gd name="T63" fmla="*/ 3191 h 4663"/>
                  <a:gd name="T64" fmla="*/ 1340 w 4663"/>
                  <a:gd name="T65" fmla="*/ 3065 h 4663"/>
                  <a:gd name="T66" fmla="*/ 1840 w 4663"/>
                  <a:gd name="T67" fmla="*/ 2847 h 4663"/>
                  <a:gd name="T68" fmla="*/ 1858 w 4663"/>
                  <a:gd name="T69" fmla="*/ 2831 h 4663"/>
                  <a:gd name="T70" fmla="*/ 1914 w 4663"/>
                  <a:gd name="T71" fmla="*/ 2774 h 4663"/>
                  <a:gd name="T72" fmla="*/ 1927 w 4663"/>
                  <a:gd name="T73" fmla="*/ 2762 h 4663"/>
                  <a:gd name="T74" fmla="*/ 1940 w 4663"/>
                  <a:gd name="T75" fmla="*/ 2774 h 4663"/>
                  <a:gd name="T76" fmla="*/ 2324 w 4663"/>
                  <a:gd name="T77" fmla="*/ 2954 h 4663"/>
                  <a:gd name="T78" fmla="*/ 2714 w 4663"/>
                  <a:gd name="T79" fmla="*/ 2790 h 4663"/>
                  <a:gd name="T80" fmla="*/ 2724 w 4663"/>
                  <a:gd name="T81" fmla="*/ 2782 h 4663"/>
                  <a:gd name="T82" fmla="*/ 2750 w 4663"/>
                  <a:gd name="T83" fmla="*/ 2795 h 4663"/>
                  <a:gd name="T84" fmla="*/ 2834 w 4663"/>
                  <a:gd name="T85" fmla="*/ 2855 h 4663"/>
                  <a:gd name="T86" fmla="*/ 2858 w 4663"/>
                  <a:gd name="T87" fmla="*/ 2867 h 4663"/>
                  <a:gd name="T88" fmla="*/ 2856 w 4663"/>
                  <a:gd name="T89" fmla="*/ 2870 h 4663"/>
                  <a:gd name="T90" fmla="*/ 2866 w 4663"/>
                  <a:gd name="T91" fmla="*/ 2876 h 4663"/>
                  <a:gd name="T92" fmla="*/ 2944 w 4663"/>
                  <a:gd name="T93" fmla="*/ 2918 h 4663"/>
                  <a:gd name="T94" fmla="*/ 3024 w 4663"/>
                  <a:gd name="T95" fmla="*/ 2949 h 4663"/>
                  <a:gd name="T96" fmla="*/ 3291 w 4663"/>
                  <a:gd name="T97" fmla="*/ 3055 h 4663"/>
                  <a:gd name="T98" fmla="*/ 3316 w 4663"/>
                  <a:gd name="T99" fmla="*/ 3063 h 4663"/>
                  <a:gd name="T100" fmla="*/ 3507 w 4663"/>
                  <a:gd name="T101" fmla="*/ 3187 h 4663"/>
                  <a:gd name="T102" fmla="*/ 3739 w 4663"/>
                  <a:gd name="T103" fmla="*/ 4067 h 4663"/>
                  <a:gd name="T104" fmla="*/ 2332 w 4663"/>
                  <a:gd name="T105" fmla="*/ 4567 h 4663"/>
                  <a:gd name="T106" fmla="*/ 925 w 4663"/>
                  <a:gd name="T107" fmla="*/ 4067 h 4663"/>
                  <a:gd name="T108" fmla="*/ 1154 w 4663"/>
                  <a:gd name="T109" fmla="*/ 3191 h 4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63" h="4663">
                    <a:moveTo>
                      <a:pt x="2332" y="0"/>
                    </a:moveTo>
                    <a:cubicBezTo>
                      <a:pt x="1046" y="0"/>
                      <a:pt x="0" y="1046"/>
                      <a:pt x="0" y="2332"/>
                    </a:cubicBezTo>
                    <a:cubicBezTo>
                      <a:pt x="0" y="3617"/>
                      <a:pt x="1046" y="4663"/>
                      <a:pt x="2332" y="4663"/>
                    </a:cubicBezTo>
                    <a:cubicBezTo>
                      <a:pt x="3617" y="4663"/>
                      <a:pt x="4663" y="3617"/>
                      <a:pt x="4663" y="2332"/>
                    </a:cubicBezTo>
                    <a:cubicBezTo>
                      <a:pt x="4663" y="1046"/>
                      <a:pt x="3617" y="0"/>
                      <a:pt x="2332" y="0"/>
                    </a:cubicBezTo>
                    <a:close/>
                    <a:moveTo>
                      <a:pt x="1694" y="1888"/>
                    </a:moveTo>
                    <a:lnTo>
                      <a:pt x="1699" y="1883"/>
                    </a:lnTo>
                    <a:cubicBezTo>
                      <a:pt x="1718" y="1869"/>
                      <a:pt x="1727" y="1848"/>
                      <a:pt x="1724" y="1825"/>
                    </a:cubicBezTo>
                    <a:cubicBezTo>
                      <a:pt x="1677" y="1543"/>
                      <a:pt x="1708" y="1425"/>
                      <a:pt x="1718" y="1395"/>
                    </a:cubicBezTo>
                    <a:cubicBezTo>
                      <a:pt x="1800" y="1143"/>
                      <a:pt x="2058" y="1027"/>
                      <a:pt x="2108" y="1006"/>
                    </a:cubicBezTo>
                    <a:cubicBezTo>
                      <a:pt x="2119" y="1002"/>
                      <a:pt x="2139" y="996"/>
                      <a:pt x="2159" y="993"/>
                    </a:cubicBezTo>
                    <a:lnTo>
                      <a:pt x="2165" y="991"/>
                    </a:lnTo>
                    <a:lnTo>
                      <a:pt x="2207" y="989"/>
                    </a:lnTo>
                    <a:lnTo>
                      <a:pt x="2207" y="992"/>
                    </a:lnTo>
                    <a:lnTo>
                      <a:pt x="2217" y="991"/>
                    </a:lnTo>
                    <a:cubicBezTo>
                      <a:pt x="2225" y="990"/>
                      <a:pt x="2233" y="989"/>
                      <a:pt x="2244" y="987"/>
                    </a:cubicBezTo>
                    <a:lnTo>
                      <a:pt x="2253" y="985"/>
                    </a:lnTo>
                    <a:cubicBezTo>
                      <a:pt x="2261" y="985"/>
                      <a:pt x="2361" y="998"/>
                      <a:pt x="2510" y="1043"/>
                    </a:cubicBezTo>
                    <a:lnTo>
                      <a:pt x="2614" y="1079"/>
                    </a:lnTo>
                    <a:cubicBezTo>
                      <a:pt x="2803" y="1135"/>
                      <a:pt x="2890" y="1239"/>
                      <a:pt x="2906" y="1260"/>
                    </a:cubicBezTo>
                    <a:cubicBezTo>
                      <a:pt x="3058" y="1432"/>
                      <a:pt x="3017" y="1691"/>
                      <a:pt x="2980" y="1830"/>
                    </a:cubicBezTo>
                    <a:cubicBezTo>
                      <a:pt x="2975" y="1847"/>
                      <a:pt x="2978" y="1864"/>
                      <a:pt x="2987" y="1878"/>
                    </a:cubicBezTo>
                    <a:lnTo>
                      <a:pt x="2996" y="1888"/>
                    </a:lnTo>
                    <a:cubicBezTo>
                      <a:pt x="3007" y="1903"/>
                      <a:pt x="3017" y="1961"/>
                      <a:pt x="2984" y="2083"/>
                    </a:cubicBezTo>
                    <a:cubicBezTo>
                      <a:pt x="2977" y="2120"/>
                      <a:pt x="2964" y="2150"/>
                      <a:pt x="2943" y="2171"/>
                    </a:cubicBezTo>
                    <a:cubicBezTo>
                      <a:pt x="2936" y="2179"/>
                      <a:pt x="2931" y="2189"/>
                      <a:pt x="2929" y="2201"/>
                    </a:cubicBezTo>
                    <a:cubicBezTo>
                      <a:pt x="2877" y="2502"/>
                      <a:pt x="2608" y="2838"/>
                      <a:pt x="2324" y="2838"/>
                    </a:cubicBezTo>
                    <a:cubicBezTo>
                      <a:pt x="2084" y="2838"/>
                      <a:pt x="1809" y="2529"/>
                      <a:pt x="1759" y="2201"/>
                    </a:cubicBezTo>
                    <a:cubicBezTo>
                      <a:pt x="1757" y="2189"/>
                      <a:pt x="1752" y="2178"/>
                      <a:pt x="1744" y="2169"/>
                    </a:cubicBezTo>
                    <a:cubicBezTo>
                      <a:pt x="1723" y="2148"/>
                      <a:pt x="1710" y="2117"/>
                      <a:pt x="1702" y="2072"/>
                    </a:cubicBezTo>
                    <a:cubicBezTo>
                      <a:pt x="1678" y="1986"/>
                      <a:pt x="1676" y="1917"/>
                      <a:pt x="1694" y="1888"/>
                    </a:cubicBezTo>
                    <a:close/>
                    <a:moveTo>
                      <a:pt x="1154" y="3191"/>
                    </a:moveTo>
                    <a:cubicBezTo>
                      <a:pt x="1164" y="3178"/>
                      <a:pt x="1223" y="3110"/>
                      <a:pt x="1340" y="3065"/>
                    </a:cubicBezTo>
                    <a:cubicBezTo>
                      <a:pt x="1444" y="3033"/>
                      <a:pt x="1700" y="2948"/>
                      <a:pt x="1840" y="2847"/>
                    </a:cubicBezTo>
                    <a:cubicBezTo>
                      <a:pt x="1846" y="2843"/>
                      <a:pt x="1853" y="2836"/>
                      <a:pt x="1858" y="2831"/>
                    </a:cubicBezTo>
                    <a:cubicBezTo>
                      <a:pt x="1871" y="2817"/>
                      <a:pt x="1891" y="2796"/>
                      <a:pt x="1914" y="2774"/>
                    </a:cubicBezTo>
                    <a:lnTo>
                      <a:pt x="1927" y="2762"/>
                    </a:lnTo>
                    <a:lnTo>
                      <a:pt x="1940" y="2774"/>
                    </a:lnTo>
                    <a:cubicBezTo>
                      <a:pt x="2064" y="2890"/>
                      <a:pt x="2200" y="2954"/>
                      <a:pt x="2324" y="2954"/>
                    </a:cubicBezTo>
                    <a:cubicBezTo>
                      <a:pt x="2455" y="2954"/>
                      <a:pt x="2590" y="2897"/>
                      <a:pt x="2714" y="2790"/>
                    </a:cubicBezTo>
                    <a:lnTo>
                      <a:pt x="2724" y="2782"/>
                    </a:lnTo>
                    <a:lnTo>
                      <a:pt x="2750" y="2795"/>
                    </a:lnTo>
                    <a:cubicBezTo>
                      <a:pt x="2774" y="2816"/>
                      <a:pt x="2815" y="2846"/>
                      <a:pt x="2834" y="2855"/>
                    </a:cubicBezTo>
                    <a:lnTo>
                      <a:pt x="2858" y="2867"/>
                    </a:lnTo>
                    <a:lnTo>
                      <a:pt x="2856" y="2870"/>
                    </a:lnTo>
                    <a:lnTo>
                      <a:pt x="2866" y="2876"/>
                    </a:lnTo>
                    <a:cubicBezTo>
                      <a:pt x="2889" y="2890"/>
                      <a:pt x="2914" y="2903"/>
                      <a:pt x="2944" y="2918"/>
                    </a:cubicBezTo>
                    <a:cubicBezTo>
                      <a:pt x="2973" y="2931"/>
                      <a:pt x="2998" y="2941"/>
                      <a:pt x="3024" y="2949"/>
                    </a:cubicBezTo>
                    <a:cubicBezTo>
                      <a:pt x="3045" y="2956"/>
                      <a:pt x="3160" y="2995"/>
                      <a:pt x="3291" y="3055"/>
                    </a:cubicBezTo>
                    <a:lnTo>
                      <a:pt x="3316" y="3063"/>
                    </a:lnTo>
                    <a:cubicBezTo>
                      <a:pt x="3445" y="3112"/>
                      <a:pt x="3501" y="3180"/>
                      <a:pt x="3507" y="3187"/>
                    </a:cubicBezTo>
                    <a:cubicBezTo>
                      <a:pt x="3659" y="3412"/>
                      <a:pt x="3717" y="3833"/>
                      <a:pt x="3739" y="4067"/>
                    </a:cubicBezTo>
                    <a:cubicBezTo>
                      <a:pt x="3342" y="4390"/>
                      <a:pt x="2842" y="4567"/>
                      <a:pt x="2332" y="4567"/>
                    </a:cubicBezTo>
                    <a:cubicBezTo>
                      <a:pt x="1821" y="4567"/>
                      <a:pt x="1322" y="4390"/>
                      <a:pt x="925" y="4067"/>
                    </a:cubicBezTo>
                    <a:cubicBezTo>
                      <a:pt x="946" y="3833"/>
                      <a:pt x="1004" y="3414"/>
                      <a:pt x="1154" y="319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6D9D84C-D157-4A72-978B-4356403BAF25}"/>
                </a:ext>
              </a:extLst>
            </p:cNvPr>
            <p:cNvCxnSpPr/>
            <p:nvPr/>
          </p:nvCxnSpPr>
          <p:spPr>
            <a:xfrm>
              <a:off x="6131859" y="2328603"/>
              <a:ext cx="52891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7F8B7F0-E11C-4113-A127-360F04C781D6}"/>
                </a:ext>
              </a:extLst>
            </p:cNvPr>
            <p:cNvCxnSpPr/>
            <p:nvPr/>
          </p:nvCxnSpPr>
          <p:spPr>
            <a:xfrm>
              <a:off x="6131859" y="3632200"/>
              <a:ext cx="52891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C18A674-928D-43CD-9B18-3DA49AB04661}"/>
                </a:ext>
              </a:extLst>
            </p:cNvPr>
            <p:cNvCxnSpPr/>
            <p:nvPr/>
          </p:nvCxnSpPr>
          <p:spPr>
            <a:xfrm>
              <a:off x="6131859" y="4935797"/>
              <a:ext cx="52891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86">
              <a:extLst>
                <a:ext uri="{FF2B5EF4-FFF2-40B4-BE49-F238E27FC236}">
                  <a16:creationId xmlns:a16="http://schemas.microsoft.com/office/drawing/2014/main" id="{FBE9D7C6-4DAC-45A6-AD4F-4215D49BDB4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831976" y="2328603"/>
              <a:ext cx="1299883" cy="1303598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90">
              <a:extLst>
                <a:ext uri="{FF2B5EF4-FFF2-40B4-BE49-F238E27FC236}">
                  <a16:creationId xmlns:a16="http://schemas.microsoft.com/office/drawing/2014/main" id="{FA3FE22E-123E-47DB-A3BB-1F94D79DD9F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831976" y="3632201"/>
              <a:ext cx="1299878" cy="1302460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A94EC8B-1BDB-49DC-BF59-945D43D66AA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831976" y="3632200"/>
              <a:ext cx="1299878" cy="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9ce79ae-c8d9-4654-b055-50fc5584afc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CF4D6D3-ACAF-49E1-BB61-4B8B0F88B71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723507" y="3127043"/>
            <a:ext cx="2207095" cy="2773518"/>
            <a:chOff x="4211638" y="1062038"/>
            <a:chExt cx="3767138" cy="4733926"/>
          </a:xfrm>
        </p:grpSpPr>
        <p:sp>
          <p:nvSpPr>
            <p:cNvPr id="64" name="íṩḻîḑe">
              <a:extLst>
                <a:ext uri="{FF2B5EF4-FFF2-40B4-BE49-F238E27FC236}">
                  <a16:creationId xmlns:a16="http://schemas.microsoft.com/office/drawing/2014/main" id="{DBFAEFDD-197B-4B20-914D-A13092665567}"/>
                </a:ext>
              </a:extLst>
            </p:cNvPr>
            <p:cNvSpPr/>
            <p:nvPr/>
          </p:nvSpPr>
          <p:spPr bwMode="auto">
            <a:xfrm>
              <a:off x="4211638" y="5454651"/>
              <a:ext cx="3767138" cy="341313"/>
            </a:xfrm>
            <a:custGeom>
              <a:avLst/>
              <a:gdLst>
                <a:gd name="T0" fmla="*/ 2147 w 3146"/>
                <a:gd name="T1" fmla="*/ 0 h 286"/>
                <a:gd name="T2" fmla="*/ 1565 w 3146"/>
                <a:gd name="T3" fmla="*/ 125 h 286"/>
                <a:gd name="T4" fmla="*/ 985 w 3146"/>
                <a:gd name="T5" fmla="*/ 1 h 286"/>
                <a:gd name="T6" fmla="*/ 0 w 3146"/>
                <a:gd name="T7" fmla="*/ 138 h 286"/>
                <a:gd name="T8" fmla="*/ 1573 w 3146"/>
                <a:gd name="T9" fmla="*/ 286 h 286"/>
                <a:gd name="T10" fmla="*/ 3146 w 3146"/>
                <a:gd name="T11" fmla="*/ 138 h 286"/>
                <a:gd name="T12" fmla="*/ 2147 w 3146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6" h="286">
                  <a:moveTo>
                    <a:pt x="2147" y="0"/>
                  </a:moveTo>
                  <a:cubicBezTo>
                    <a:pt x="1969" y="80"/>
                    <a:pt x="1772" y="125"/>
                    <a:pt x="1565" y="125"/>
                  </a:cubicBezTo>
                  <a:cubicBezTo>
                    <a:pt x="1358" y="125"/>
                    <a:pt x="1162" y="80"/>
                    <a:pt x="985" y="1"/>
                  </a:cubicBezTo>
                  <a:cubicBezTo>
                    <a:pt x="407" y="23"/>
                    <a:pt x="0" y="76"/>
                    <a:pt x="0" y="138"/>
                  </a:cubicBezTo>
                  <a:cubicBezTo>
                    <a:pt x="0" y="220"/>
                    <a:pt x="704" y="286"/>
                    <a:pt x="1573" y="286"/>
                  </a:cubicBezTo>
                  <a:cubicBezTo>
                    <a:pt x="2442" y="286"/>
                    <a:pt x="3146" y="220"/>
                    <a:pt x="3146" y="138"/>
                  </a:cubicBezTo>
                  <a:cubicBezTo>
                    <a:pt x="3146" y="75"/>
                    <a:pt x="2732" y="22"/>
                    <a:pt x="2147" y="0"/>
                  </a:cubicBezTo>
                </a:path>
              </a:pathLst>
            </a:custGeom>
            <a:solidFill>
              <a:srgbClr val="EDF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ş1ïďé">
              <a:extLst>
                <a:ext uri="{FF2B5EF4-FFF2-40B4-BE49-F238E27FC236}">
                  <a16:creationId xmlns:a16="http://schemas.microsoft.com/office/drawing/2014/main" id="{82FACDE4-64AD-41FD-A71B-9D0A66481CEE}"/>
                </a:ext>
              </a:extLst>
            </p:cNvPr>
            <p:cNvSpPr/>
            <p:nvPr/>
          </p:nvSpPr>
          <p:spPr bwMode="auto">
            <a:xfrm>
              <a:off x="4389438" y="2216151"/>
              <a:ext cx="3394075" cy="3387725"/>
            </a:xfrm>
            <a:prstGeom prst="ellipse">
              <a:avLst/>
            </a:prstGeom>
            <a:solidFill>
              <a:srgbClr val="4498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Sľíďè">
              <a:extLst>
                <a:ext uri="{FF2B5EF4-FFF2-40B4-BE49-F238E27FC236}">
                  <a16:creationId xmlns:a16="http://schemas.microsoft.com/office/drawing/2014/main" id="{CDE10ACD-85E2-444F-9348-ABCD46772915}"/>
                </a:ext>
              </a:extLst>
            </p:cNvPr>
            <p:cNvSpPr/>
            <p:nvPr/>
          </p:nvSpPr>
          <p:spPr bwMode="auto">
            <a:xfrm>
              <a:off x="6491288" y="2263776"/>
              <a:ext cx="88900" cy="25400"/>
            </a:xfrm>
            <a:custGeom>
              <a:avLst/>
              <a:gdLst>
                <a:gd name="T0" fmla="*/ 0 w 75"/>
                <a:gd name="T1" fmla="*/ 0 h 21"/>
                <a:gd name="T2" fmla="*/ 75 w 75"/>
                <a:gd name="T3" fmla="*/ 21 h 21"/>
                <a:gd name="T4" fmla="*/ 0 w 75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1">
                  <a:moveTo>
                    <a:pt x="0" y="0"/>
                  </a:moveTo>
                  <a:cubicBezTo>
                    <a:pt x="25" y="7"/>
                    <a:pt x="50" y="13"/>
                    <a:pt x="75" y="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5B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şļiḋê">
              <a:extLst>
                <a:ext uri="{FF2B5EF4-FFF2-40B4-BE49-F238E27FC236}">
                  <a16:creationId xmlns:a16="http://schemas.microsoft.com/office/drawing/2014/main" id="{7E68B6C5-45AC-48D0-9523-7C3C48BEE595}"/>
                </a:ext>
              </a:extLst>
            </p:cNvPr>
            <p:cNvSpPr/>
            <p:nvPr/>
          </p:nvSpPr>
          <p:spPr bwMode="auto">
            <a:xfrm>
              <a:off x="6540501" y="2409826"/>
              <a:ext cx="26988" cy="6350"/>
            </a:xfrm>
            <a:custGeom>
              <a:avLst/>
              <a:gdLst>
                <a:gd name="T0" fmla="*/ 0 w 23"/>
                <a:gd name="T1" fmla="*/ 0 h 6"/>
                <a:gd name="T2" fmla="*/ 18 w 23"/>
                <a:gd name="T3" fmla="*/ 6 h 6"/>
                <a:gd name="T4" fmla="*/ 23 w 23"/>
                <a:gd name="T5" fmla="*/ 2 h 6"/>
                <a:gd name="T6" fmla="*/ 0 w 2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">
                  <a:moveTo>
                    <a:pt x="0" y="0"/>
                  </a:moveTo>
                  <a:cubicBezTo>
                    <a:pt x="6" y="2"/>
                    <a:pt x="12" y="4"/>
                    <a:pt x="18" y="6"/>
                  </a:cubicBezTo>
                  <a:cubicBezTo>
                    <a:pt x="20" y="4"/>
                    <a:pt x="22" y="3"/>
                    <a:pt x="23" y="2"/>
                  </a:cubicBezTo>
                  <a:cubicBezTo>
                    <a:pt x="15" y="2"/>
                    <a:pt x="7" y="1"/>
                    <a:pt x="0" y="0"/>
                  </a:cubicBezTo>
                </a:path>
              </a:pathLst>
            </a:custGeom>
            <a:solidFill>
              <a:srgbClr val="A2C2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ṧḷiḑê">
              <a:extLst>
                <a:ext uri="{FF2B5EF4-FFF2-40B4-BE49-F238E27FC236}">
                  <a16:creationId xmlns:a16="http://schemas.microsoft.com/office/drawing/2014/main" id="{B6D2F06D-5244-4F5B-8574-7EFEFDF992AA}"/>
                </a:ext>
              </a:extLst>
            </p:cNvPr>
            <p:cNvSpPr/>
            <p:nvPr/>
          </p:nvSpPr>
          <p:spPr bwMode="auto">
            <a:xfrm>
              <a:off x="6456363" y="2416176"/>
              <a:ext cx="227013" cy="163513"/>
            </a:xfrm>
            <a:custGeom>
              <a:avLst/>
              <a:gdLst>
                <a:gd name="T0" fmla="*/ 0 w 190"/>
                <a:gd name="T1" fmla="*/ 63 h 136"/>
                <a:gd name="T2" fmla="*/ 143 w 190"/>
                <a:gd name="T3" fmla="*/ 113 h 136"/>
                <a:gd name="T4" fmla="*/ 190 w 190"/>
                <a:gd name="T5" fmla="*/ 37 h 136"/>
                <a:gd name="T6" fmla="*/ 88 w 190"/>
                <a:gd name="T7" fmla="*/ 0 h 136"/>
                <a:gd name="T8" fmla="*/ 0 w 190"/>
                <a:gd name="T9" fmla="*/ 6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36">
                  <a:moveTo>
                    <a:pt x="0" y="63"/>
                  </a:moveTo>
                  <a:cubicBezTo>
                    <a:pt x="44" y="63"/>
                    <a:pt x="109" y="136"/>
                    <a:pt x="143" y="113"/>
                  </a:cubicBezTo>
                  <a:cubicBezTo>
                    <a:pt x="189" y="82"/>
                    <a:pt x="177" y="53"/>
                    <a:pt x="190" y="37"/>
                  </a:cubicBezTo>
                  <a:cubicBezTo>
                    <a:pt x="157" y="23"/>
                    <a:pt x="123" y="11"/>
                    <a:pt x="88" y="0"/>
                  </a:cubicBezTo>
                  <a:cubicBezTo>
                    <a:pt x="59" y="21"/>
                    <a:pt x="30" y="42"/>
                    <a:pt x="0" y="63"/>
                  </a:cubicBezTo>
                </a:path>
              </a:pathLst>
            </a:custGeom>
            <a:solidFill>
              <a:srgbClr val="A2C2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ṩļidé">
              <a:extLst>
                <a:ext uri="{FF2B5EF4-FFF2-40B4-BE49-F238E27FC236}">
                  <a16:creationId xmlns:a16="http://schemas.microsoft.com/office/drawing/2014/main" id="{95C19FA4-B187-4E8F-A099-CA5D642B22AA}"/>
                </a:ext>
              </a:extLst>
            </p:cNvPr>
            <p:cNvSpPr/>
            <p:nvPr/>
          </p:nvSpPr>
          <p:spPr bwMode="auto">
            <a:xfrm>
              <a:off x="6489701" y="2395538"/>
              <a:ext cx="50800" cy="14288"/>
            </a:xfrm>
            <a:custGeom>
              <a:avLst/>
              <a:gdLst>
                <a:gd name="T0" fmla="*/ 42 w 42"/>
                <a:gd name="T1" fmla="*/ 12 h 12"/>
                <a:gd name="T2" fmla="*/ 0 w 42"/>
                <a:gd name="T3" fmla="*/ 0 h 12"/>
                <a:gd name="T4" fmla="*/ 42 w 42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2">
                  <a:moveTo>
                    <a:pt x="42" y="12"/>
                  </a:moveTo>
                  <a:cubicBezTo>
                    <a:pt x="28" y="8"/>
                    <a:pt x="14" y="4"/>
                    <a:pt x="0" y="0"/>
                  </a:cubicBezTo>
                  <a:cubicBezTo>
                    <a:pt x="13" y="5"/>
                    <a:pt x="26" y="10"/>
                    <a:pt x="42" y="12"/>
                  </a:cubicBezTo>
                </a:path>
              </a:pathLst>
            </a:custGeom>
            <a:solidFill>
              <a:srgbClr val="A2C2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Sḻiďé">
              <a:extLst>
                <a:ext uri="{FF2B5EF4-FFF2-40B4-BE49-F238E27FC236}">
                  <a16:creationId xmlns:a16="http://schemas.microsoft.com/office/drawing/2014/main" id="{62643C71-51F8-4F61-B9E0-BCAFB8201285}"/>
                </a:ext>
              </a:extLst>
            </p:cNvPr>
            <p:cNvSpPr/>
            <p:nvPr/>
          </p:nvSpPr>
          <p:spPr bwMode="auto">
            <a:xfrm>
              <a:off x="4502151" y="2341563"/>
              <a:ext cx="2652713" cy="2530475"/>
            </a:xfrm>
            <a:custGeom>
              <a:avLst/>
              <a:gdLst>
                <a:gd name="T0" fmla="*/ 2214 w 2214"/>
                <a:gd name="T1" fmla="*/ 417 h 2117"/>
                <a:gd name="T2" fmla="*/ 2187 w 2214"/>
                <a:gd name="T3" fmla="*/ 383 h 2117"/>
                <a:gd name="T4" fmla="*/ 2171 w 2214"/>
                <a:gd name="T5" fmla="*/ 383 h 2117"/>
                <a:gd name="T6" fmla="*/ 2165 w 2214"/>
                <a:gd name="T7" fmla="*/ 381 h 2117"/>
                <a:gd name="T8" fmla="*/ 569 w 2214"/>
                <a:gd name="T9" fmla="*/ 232 h 2117"/>
                <a:gd name="T10" fmla="*/ 272 w 2214"/>
                <a:gd name="T11" fmla="*/ 2117 h 2117"/>
                <a:gd name="T12" fmla="*/ 551 w 2214"/>
                <a:gd name="T13" fmla="*/ 467 h 2117"/>
                <a:gd name="T14" fmla="*/ 612 w 2214"/>
                <a:gd name="T15" fmla="*/ 342 h 2117"/>
                <a:gd name="T16" fmla="*/ 1099 w 2214"/>
                <a:gd name="T17" fmla="*/ 17 h 2117"/>
                <a:gd name="T18" fmla="*/ 1072 w 2214"/>
                <a:gd name="T19" fmla="*/ 22 h 2117"/>
                <a:gd name="T20" fmla="*/ 1099 w 2214"/>
                <a:gd name="T21" fmla="*/ 17 h 2117"/>
                <a:gd name="T22" fmla="*/ 1514 w 2214"/>
                <a:gd name="T23" fmla="*/ 44 h 2117"/>
                <a:gd name="T24" fmla="*/ 1605 w 2214"/>
                <a:gd name="T25" fmla="*/ 45 h 2117"/>
                <a:gd name="T26" fmla="*/ 1422 w 2214"/>
                <a:gd name="T27" fmla="*/ 146 h 2117"/>
                <a:gd name="T28" fmla="*/ 1647 w 2214"/>
                <a:gd name="T29" fmla="*/ 162 h 2117"/>
                <a:gd name="T30" fmla="*/ 1969 w 2214"/>
                <a:gd name="T31" fmla="*/ 269 h 2117"/>
                <a:gd name="T32" fmla="*/ 1969 w 2214"/>
                <a:gd name="T33" fmla="*/ 173 h 2117"/>
                <a:gd name="T34" fmla="*/ 1969 w 2214"/>
                <a:gd name="T35" fmla="*/ 173 h 2117"/>
                <a:gd name="T36" fmla="*/ 1774 w 2214"/>
                <a:gd name="T37" fmla="*/ 176 h 2117"/>
                <a:gd name="T38" fmla="*/ 1774 w 2214"/>
                <a:gd name="T39" fmla="*/ 176 h 2117"/>
                <a:gd name="T40" fmla="*/ 1774 w 2214"/>
                <a:gd name="T41" fmla="*/ 176 h 2117"/>
                <a:gd name="T42" fmla="*/ 1759 w 2214"/>
                <a:gd name="T43" fmla="*/ 180 h 2117"/>
                <a:gd name="T44" fmla="*/ 1667 w 2214"/>
                <a:gd name="T45" fmla="*/ 137 h 2117"/>
                <a:gd name="T46" fmla="*/ 1685 w 2214"/>
                <a:gd name="T47" fmla="*/ 87 h 2117"/>
                <a:gd name="T48" fmla="*/ 1702 w 2214"/>
                <a:gd name="T49" fmla="*/ 57 h 2117"/>
                <a:gd name="T50" fmla="*/ 1512 w 2214"/>
                <a:gd name="T51" fmla="*/ 14 h 2117"/>
                <a:gd name="T52" fmla="*/ 1512 w 2214"/>
                <a:gd name="T53" fmla="*/ 14 h 2117"/>
                <a:gd name="T54" fmla="*/ 1310 w 2214"/>
                <a:gd name="T55" fmla="*/ 27 h 2117"/>
                <a:gd name="T56" fmla="*/ 1239 w 2214"/>
                <a:gd name="T57" fmla="*/ 27 h 2117"/>
                <a:gd name="T58" fmla="*/ 1248 w 2214"/>
                <a:gd name="T59" fmla="*/ 61 h 2117"/>
                <a:gd name="T60" fmla="*/ 1262 w 2214"/>
                <a:gd name="T61" fmla="*/ 61 h 2117"/>
                <a:gd name="T62" fmla="*/ 1448 w 2214"/>
                <a:gd name="T63" fmla="*/ 6 h 2117"/>
                <a:gd name="T64" fmla="*/ 1448 w 2214"/>
                <a:gd name="T65" fmla="*/ 6 h 2117"/>
                <a:gd name="T66" fmla="*/ 1368 w 2214"/>
                <a:gd name="T67" fmla="*/ 0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14" h="2117">
                  <a:moveTo>
                    <a:pt x="2165" y="381"/>
                  </a:moveTo>
                  <a:cubicBezTo>
                    <a:pt x="2181" y="393"/>
                    <a:pt x="2198" y="405"/>
                    <a:pt x="2214" y="417"/>
                  </a:cubicBezTo>
                  <a:cubicBezTo>
                    <a:pt x="2210" y="406"/>
                    <a:pt x="2206" y="395"/>
                    <a:pt x="2202" y="383"/>
                  </a:cubicBezTo>
                  <a:cubicBezTo>
                    <a:pt x="2197" y="383"/>
                    <a:pt x="2191" y="383"/>
                    <a:pt x="2187" y="383"/>
                  </a:cubicBezTo>
                  <a:cubicBezTo>
                    <a:pt x="2183" y="383"/>
                    <a:pt x="2179" y="383"/>
                    <a:pt x="2176" y="383"/>
                  </a:cubicBezTo>
                  <a:cubicBezTo>
                    <a:pt x="2173" y="383"/>
                    <a:pt x="2172" y="383"/>
                    <a:pt x="2171" y="383"/>
                  </a:cubicBezTo>
                  <a:cubicBezTo>
                    <a:pt x="2170" y="383"/>
                    <a:pt x="2170" y="383"/>
                    <a:pt x="2170" y="383"/>
                  </a:cubicBezTo>
                  <a:cubicBezTo>
                    <a:pt x="2168" y="383"/>
                    <a:pt x="2166" y="382"/>
                    <a:pt x="2165" y="381"/>
                  </a:cubicBezTo>
                  <a:moveTo>
                    <a:pt x="569" y="232"/>
                  </a:moveTo>
                  <a:cubicBezTo>
                    <a:pt x="569" y="232"/>
                    <a:pt x="569" y="232"/>
                    <a:pt x="569" y="232"/>
                  </a:cubicBezTo>
                  <a:cubicBezTo>
                    <a:pt x="225" y="469"/>
                    <a:pt x="0" y="866"/>
                    <a:pt x="0" y="1315"/>
                  </a:cubicBezTo>
                  <a:cubicBezTo>
                    <a:pt x="0" y="1617"/>
                    <a:pt x="101" y="1895"/>
                    <a:pt x="272" y="2117"/>
                  </a:cubicBezTo>
                  <a:cubicBezTo>
                    <a:pt x="161" y="1924"/>
                    <a:pt x="98" y="1700"/>
                    <a:pt x="98" y="1461"/>
                  </a:cubicBezTo>
                  <a:cubicBezTo>
                    <a:pt x="98" y="1064"/>
                    <a:pt x="273" y="709"/>
                    <a:pt x="551" y="467"/>
                  </a:cubicBezTo>
                  <a:cubicBezTo>
                    <a:pt x="553" y="464"/>
                    <a:pt x="555" y="460"/>
                    <a:pt x="556" y="457"/>
                  </a:cubicBezTo>
                  <a:cubicBezTo>
                    <a:pt x="581" y="411"/>
                    <a:pt x="615" y="391"/>
                    <a:pt x="612" y="342"/>
                  </a:cubicBezTo>
                  <a:cubicBezTo>
                    <a:pt x="612" y="335"/>
                    <a:pt x="583" y="259"/>
                    <a:pt x="569" y="232"/>
                  </a:cubicBezTo>
                  <a:moveTo>
                    <a:pt x="1099" y="17"/>
                  </a:moveTo>
                  <a:cubicBezTo>
                    <a:pt x="1099" y="17"/>
                    <a:pt x="1099" y="17"/>
                    <a:pt x="1099" y="17"/>
                  </a:cubicBezTo>
                  <a:cubicBezTo>
                    <a:pt x="1090" y="19"/>
                    <a:pt x="1081" y="20"/>
                    <a:pt x="1072" y="22"/>
                  </a:cubicBezTo>
                  <a:cubicBezTo>
                    <a:pt x="1093" y="28"/>
                    <a:pt x="1112" y="35"/>
                    <a:pt x="1122" y="37"/>
                  </a:cubicBezTo>
                  <a:cubicBezTo>
                    <a:pt x="1114" y="30"/>
                    <a:pt x="1106" y="24"/>
                    <a:pt x="1099" y="17"/>
                  </a:cubicBezTo>
                  <a:moveTo>
                    <a:pt x="1512" y="14"/>
                  </a:moveTo>
                  <a:cubicBezTo>
                    <a:pt x="1512" y="22"/>
                    <a:pt x="1514" y="32"/>
                    <a:pt x="1514" y="44"/>
                  </a:cubicBezTo>
                  <a:cubicBezTo>
                    <a:pt x="1514" y="45"/>
                    <a:pt x="1532" y="45"/>
                    <a:pt x="1551" y="45"/>
                  </a:cubicBezTo>
                  <a:cubicBezTo>
                    <a:pt x="1574" y="45"/>
                    <a:pt x="1600" y="45"/>
                    <a:pt x="1605" y="45"/>
                  </a:cubicBezTo>
                  <a:cubicBezTo>
                    <a:pt x="1570" y="96"/>
                    <a:pt x="1495" y="116"/>
                    <a:pt x="1430" y="116"/>
                  </a:cubicBezTo>
                  <a:cubicBezTo>
                    <a:pt x="1423" y="116"/>
                    <a:pt x="1430" y="135"/>
                    <a:pt x="1422" y="146"/>
                  </a:cubicBezTo>
                  <a:cubicBezTo>
                    <a:pt x="1495" y="146"/>
                    <a:pt x="1567" y="153"/>
                    <a:pt x="1636" y="165"/>
                  </a:cubicBezTo>
                  <a:cubicBezTo>
                    <a:pt x="1640" y="163"/>
                    <a:pt x="1644" y="162"/>
                    <a:pt x="1647" y="162"/>
                  </a:cubicBezTo>
                  <a:cubicBezTo>
                    <a:pt x="1653" y="162"/>
                    <a:pt x="1659" y="164"/>
                    <a:pt x="1666" y="170"/>
                  </a:cubicBezTo>
                  <a:cubicBezTo>
                    <a:pt x="1772" y="191"/>
                    <a:pt x="1874" y="224"/>
                    <a:pt x="1969" y="269"/>
                  </a:cubicBezTo>
                  <a:cubicBezTo>
                    <a:pt x="1971" y="268"/>
                    <a:pt x="1973" y="267"/>
                    <a:pt x="1974" y="266"/>
                  </a:cubicBezTo>
                  <a:cubicBezTo>
                    <a:pt x="1989" y="260"/>
                    <a:pt x="1980" y="210"/>
                    <a:pt x="1969" y="173"/>
                  </a:cubicBezTo>
                  <a:cubicBezTo>
                    <a:pt x="1969" y="173"/>
                    <a:pt x="1969" y="173"/>
                    <a:pt x="1969" y="173"/>
                  </a:cubicBezTo>
                  <a:cubicBezTo>
                    <a:pt x="1969" y="173"/>
                    <a:pt x="1969" y="173"/>
                    <a:pt x="1969" y="173"/>
                  </a:cubicBezTo>
                  <a:cubicBezTo>
                    <a:pt x="1921" y="146"/>
                    <a:pt x="1872" y="121"/>
                    <a:pt x="1821" y="100"/>
                  </a:cubicBezTo>
                  <a:cubicBezTo>
                    <a:pt x="1808" y="116"/>
                    <a:pt x="1820" y="145"/>
                    <a:pt x="1774" y="176"/>
                  </a:cubicBezTo>
                  <a:cubicBezTo>
                    <a:pt x="1774" y="176"/>
                    <a:pt x="1774" y="176"/>
                    <a:pt x="1774" y="176"/>
                  </a:cubicBezTo>
                  <a:cubicBezTo>
                    <a:pt x="1774" y="176"/>
                    <a:pt x="1774" y="176"/>
                    <a:pt x="1774" y="176"/>
                  </a:cubicBezTo>
                  <a:cubicBezTo>
                    <a:pt x="1774" y="176"/>
                    <a:pt x="1774" y="176"/>
                    <a:pt x="1774" y="176"/>
                  </a:cubicBezTo>
                  <a:cubicBezTo>
                    <a:pt x="1774" y="176"/>
                    <a:pt x="1774" y="176"/>
                    <a:pt x="1774" y="176"/>
                  </a:cubicBezTo>
                  <a:cubicBezTo>
                    <a:pt x="1769" y="179"/>
                    <a:pt x="1764" y="180"/>
                    <a:pt x="1759" y="180"/>
                  </a:cubicBezTo>
                  <a:cubicBezTo>
                    <a:pt x="1759" y="180"/>
                    <a:pt x="1759" y="180"/>
                    <a:pt x="1759" y="180"/>
                  </a:cubicBezTo>
                  <a:cubicBezTo>
                    <a:pt x="1759" y="180"/>
                    <a:pt x="1759" y="180"/>
                    <a:pt x="1759" y="180"/>
                  </a:cubicBezTo>
                  <a:cubicBezTo>
                    <a:pt x="1733" y="180"/>
                    <a:pt x="1699" y="153"/>
                    <a:pt x="1667" y="137"/>
                  </a:cubicBezTo>
                  <a:cubicBezTo>
                    <a:pt x="1655" y="131"/>
                    <a:pt x="1642" y="126"/>
                    <a:pt x="1631" y="126"/>
                  </a:cubicBezTo>
                  <a:cubicBezTo>
                    <a:pt x="1649" y="113"/>
                    <a:pt x="1667" y="100"/>
                    <a:pt x="1685" y="87"/>
                  </a:cubicBezTo>
                  <a:cubicBezTo>
                    <a:pt x="1696" y="79"/>
                    <a:pt x="1708" y="71"/>
                    <a:pt x="1719" y="63"/>
                  </a:cubicBezTo>
                  <a:cubicBezTo>
                    <a:pt x="1713" y="61"/>
                    <a:pt x="1707" y="59"/>
                    <a:pt x="1702" y="57"/>
                  </a:cubicBezTo>
                  <a:cubicBezTo>
                    <a:pt x="1686" y="55"/>
                    <a:pt x="1672" y="50"/>
                    <a:pt x="1659" y="45"/>
                  </a:cubicBezTo>
                  <a:cubicBezTo>
                    <a:pt x="1611" y="32"/>
                    <a:pt x="1562" y="22"/>
                    <a:pt x="1512" y="14"/>
                  </a:cubicBezTo>
                  <a:cubicBezTo>
                    <a:pt x="1512" y="14"/>
                    <a:pt x="1512" y="14"/>
                    <a:pt x="1512" y="14"/>
                  </a:cubicBezTo>
                  <a:cubicBezTo>
                    <a:pt x="1512" y="14"/>
                    <a:pt x="1512" y="14"/>
                    <a:pt x="1512" y="14"/>
                  </a:cubicBezTo>
                  <a:moveTo>
                    <a:pt x="1368" y="0"/>
                  </a:moveTo>
                  <a:cubicBezTo>
                    <a:pt x="1366" y="24"/>
                    <a:pt x="1356" y="27"/>
                    <a:pt x="1310" y="27"/>
                  </a:cubicBezTo>
                  <a:cubicBezTo>
                    <a:pt x="1320" y="27"/>
                    <a:pt x="1288" y="25"/>
                    <a:pt x="1264" y="25"/>
                  </a:cubicBezTo>
                  <a:cubicBezTo>
                    <a:pt x="1251" y="25"/>
                    <a:pt x="1240" y="26"/>
                    <a:pt x="1239" y="27"/>
                  </a:cubicBezTo>
                  <a:cubicBezTo>
                    <a:pt x="1231" y="34"/>
                    <a:pt x="1234" y="61"/>
                    <a:pt x="1248" y="61"/>
                  </a:cubicBezTo>
                  <a:cubicBezTo>
                    <a:pt x="1248" y="61"/>
                    <a:pt x="1248" y="61"/>
                    <a:pt x="1248" y="61"/>
                  </a:cubicBezTo>
                  <a:cubicBezTo>
                    <a:pt x="1249" y="61"/>
                    <a:pt x="1250" y="61"/>
                    <a:pt x="1251" y="61"/>
                  </a:cubicBezTo>
                  <a:cubicBezTo>
                    <a:pt x="1255" y="61"/>
                    <a:pt x="1258" y="61"/>
                    <a:pt x="1262" y="61"/>
                  </a:cubicBezTo>
                  <a:cubicBezTo>
                    <a:pt x="1266" y="61"/>
                    <a:pt x="1270" y="61"/>
                    <a:pt x="1274" y="61"/>
                  </a:cubicBezTo>
                  <a:cubicBezTo>
                    <a:pt x="1342" y="61"/>
                    <a:pt x="1451" y="58"/>
                    <a:pt x="1448" y="6"/>
                  </a:cubicBezTo>
                  <a:cubicBezTo>
                    <a:pt x="1448" y="6"/>
                    <a:pt x="1448" y="6"/>
                    <a:pt x="1448" y="6"/>
                  </a:cubicBezTo>
                  <a:cubicBezTo>
                    <a:pt x="1448" y="6"/>
                    <a:pt x="1448" y="6"/>
                    <a:pt x="1448" y="6"/>
                  </a:cubicBezTo>
                  <a:cubicBezTo>
                    <a:pt x="1422" y="3"/>
                    <a:pt x="1395" y="2"/>
                    <a:pt x="1368" y="0"/>
                  </a:cubicBezTo>
                  <a:cubicBezTo>
                    <a:pt x="1368" y="0"/>
                    <a:pt x="1368" y="0"/>
                    <a:pt x="1368" y="0"/>
                  </a:cubicBezTo>
                </a:path>
              </a:pathLst>
            </a:custGeom>
            <a:solidFill>
              <a:srgbClr val="519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ṥḷîḋe">
              <a:extLst>
                <a:ext uri="{FF2B5EF4-FFF2-40B4-BE49-F238E27FC236}">
                  <a16:creationId xmlns:a16="http://schemas.microsoft.com/office/drawing/2014/main" id="{7E03D54E-6D48-4F46-97FC-E2545DCBD60B}"/>
                </a:ext>
              </a:extLst>
            </p:cNvPr>
            <p:cNvSpPr/>
            <p:nvPr/>
          </p:nvSpPr>
          <p:spPr bwMode="auto">
            <a:xfrm>
              <a:off x="6456363" y="2444751"/>
              <a:ext cx="227013" cy="111125"/>
            </a:xfrm>
            <a:custGeom>
              <a:avLst/>
              <a:gdLst>
                <a:gd name="T0" fmla="*/ 143 w 190"/>
                <a:gd name="T1" fmla="*/ 89 h 93"/>
                <a:gd name="T2" fmla="*/ 143 w 190"/>
                <a:gd name="T3" fmla="*/ 89 h 93"/>
                <a:gd name="T4" fmla="*/ 128 w 190"/>
                <a:gd name="T5" fmla="*/ 93 h 93"/>
                <a:gd name="T6" fmla="*/ 128 w 190"/>
                <a:gd name="T7" fmla="*/ 93 h 93"/>
                <a:gd name="T8" fmla="*/ 143 w 190"/>
                <a:gd name="T9" fmla="*/ 89 h 93"/>
                <a:gd name="T10" fmla="*/ 143 w 190"/>
                <a:gd name="T11" fmla="*/ 89 h 93"/>
                <a:gd name="T12" fmla="*/ 143 w 190"/>
                <a:gd name="T13" fmla="*/ 89 h 93"/>
                <a:gd name="T14" fmla="*/ 143 w 190"/>
                <a:gd name="T15" fmla="*/ 89 h 93"/>
                <a:gd name="T16" fmla="*/ 143 w 190"/>
                <a:gd name="T17" fmla="*/ 89 h 93"/>
                <a:gd name="T18" fmla="*/ 190 w 190"/>
                <a:gd name="T19" fmla="*/ 13 h 93"/>
                <a:gd name="T20" fmla="*/ 143 w 190"/>
                <a:gd name="T21" fmla="*/ 89 h 93"/>
                <a:gd name="T22" fmla="*/ 190 w 190"/>
                <a:gd name="T23" fmla="*/ 13 h 93"/>
                <a:gd name="T24" fmla="*/ 190 w 190"/>
                <a:gd name="T25" fmla="*/ 13 h 93"/>
                <a:gd name="T26" fmla="*/ 54 w 190"/>
                <a:gd name="T27" fmla="*/ 0 h 93"/>
                <a:gd name="T28" fmla="*/ 0 w 190"/>
                <a:gd name="T29" fmla="*/ 39 h 93"/>
                <a:gd name="T30" fmla="*/ 36 w 190"/>
                <a:gd name="T31" fmla="*/ 50 h 93"/>
                <a:gd name="T32" fmla="*/ 0 w 190"/>
                <a:gd name="T33" fmla="*/ 39 h 93"/>
                <a:gd name="T34" fmla="*/ 54 w 190"/>
                <a:gd name="T3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93">
                  <a:moveTo>
                    <a:pt x="143" y="89"/>
                  </a:moveTo>
                  <a:cubicBezTo>
                    <a:pt x="143" y="89"/>
                    <a:pt x="143" y="89"/>
                    <a:pt x="143" y="89"/>
                  </a:cubicBezTo>
                  <a:cubicBezTo>
                    <a:pt x="138" y="92"/>
                    <a:pt x="133" y="93"/>
                    <a:pt x="128" y="93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33" y="93"/>
                    <a:pt x="138" y="92"/>
                    <a:pt x="143" y="89"/>
                  </a:cubicBezTo>
                  <a:cubicBezTo>
                    <a:pt x="143" y="89"/>
                    <a:pt x="143" y="89"/>
                    <a:pt x="143" y="89"/>
                  </a:cubicBezTo>
                  <a:moveTo>
                    <a:pt x="143" y="89"/>
                  </a:moveTo>
                  <a:cubicBezTo>
                    <a:pt x="143" y="89"/>
                    <a:pt x="143" y="89"/>
                    <a:pt x="143" y="89"/>
                  </a:cubicBezTo>
                  <a:cubicBezTo>
                    <a:pt x="143" y="89"/>
                    <a:pt x="143" y="89"/>
                    <a:pt x="143" y="89"/>
                  </a:cubicBezTo>
                  <a:moveTo>
                    <a:pt x="190" y="13"/>
                  </a:moveTo>
                  <a:cubicBezTo>
                    <a:pt x="177" y="29"/>
                    <a:pt x="189" y="58"/>
                    <a:pt x="143" y="89"/>
                  </a:cubicBezTo>
                  <a:cubicBezTo>
                    <a:pt x="189" y="58"/>
                    <a:pt x="177" y="29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moveTo>
                    <a:pt x="54" y="0"/>
                  </a:moveTo>
                  <a:cubicBezTo>
                    <a:pt x="36" y="13"/>
                    <a:pt x="18" y="26"/>
                    <a:pt x="0" y="39"/>
                  </a:cubicBezTo>
                  <a:cubicBezTo>
                    <a:pt x="11" y="39"/>
                    <a:pt x="24" y="44"/>
                    <a:pt x="36" y="50"/>
                  </a:cubicBezTo>
                  <a:cubicBezTo>
                    <a:pt x="24" y="44"/>
                    <a:pt x="11" y="39"/>
                    <a:pt x="0" y="39"/>
                  </a:cubicBezTo>
                  <a:cubicBezTo>
                    <a:pt x="18" y="26"/>
                    <a:pt x="36" y="13"/>
                    <a:pt x="54" y="0"/>
                  </a:cubicBezTo>
                </a:path>
              </a:pathLst>
            </a:custGeom>
            <a:solidFill>
              <a:srgbClr val="A9C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ḷïḓe">
              <a:extLst>
                <a:ext uri="{FF2B5EF4-FFF2-40B4-BE49-F238E27FC236}">
                  <a16:creationId xmlns:a16="http://schemas.microsoft.com/office/drawing/2014/main" id="{8BECBAB3-FF76-46DA-9898-C964921B8682}"/>
                </a:ext>
              </a:extLst>
            </p:cNvPr>
            <p:cNvSpPr/>
            <p:nvPr/>
          </p:nvSpPr>
          <p:spPr bwMode="auto">
            <a:xfrm>
              <a:off x="6069013" y="237331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C4D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$liḑê">
              <a:extLst>
                <a:ext uri="{FF2B5EF4-FFF2-40B4-BE49-F238E27FC236}">
                  <a16:creationId xmlns:a16="http://schemas.microsoft.com/office/drawing/2014/main" id="{721C0266-337A-41E2-B805-C07B34A77F0B}"/>
                </a:ext>
              </a:extLst>
            </p:cNvPr>
            <p:cNvSpPr/>
            <p:nvPr/>
          </p:nvSpPr>
          <p:spPr bwMode="auto">
            <a:xfrm>
              <a:off x="4991102" y="2263777"/>
              <a:ext cx="2371725" cy="3244849"/>
            </a:xfrm>
            <a:custGeom>
              <a:avLst/>
              <a:gdLst>
                <a:gd name="T0" fmla="*/ 1292 w 1980"/>
                <a:gd name="T1" fmla="*/ 52 h 2715"/>
                <a:gd name="T2" fmla="*/ 1252 w 1980"/>
                <a:gd name="T3" fmla="*/ 0 h 2715"/>
                <a:gd name="T4" fmla="*/ 1213 w 1980"/>
                <a:gd name="T5" fmla="*/ 37 h 2715"/>
                <a:gd name="T6" fmla="*/ 1011 w 1980"/>
                <a:gd name="T7" fmla="*/ 18 h 2715"/>
                <a:gd name="T8" fmla="*/ 840 w 1980"/>
                <a:gd name="T9" fmla="*/ 126 h 2715"/>
                <a:gd name="T10" fmla="*/ 902 w 1980"/>
                <a:gd name="T11" fmla="*/ 92 h 2715"/>
                <a:gd name="T12" fmla="*/ 821 w 1980"/>
                <a:gd name="T13" fmla="*/ 18 h 2715"/>
                <a:gd name="T14" fmla="*/ 714 w 1980"/>
                <a:gd name="T15" fmla="*/ 102 h 2715"/>
                <a:gd name="T16" fmla="*/ 556 w 1980"/>
                <a:gd name="T17" fmla="*/ 106 h 2715"/>
                <a:gd name="T18" fmla="*/ 357 w 1980"/>
                <a:gd name="T19" fmla="*/ 73 h 2715"/>
                <a:gd name="T20" fmla="*/ 154 w 1980"/>
                <a:gd name="T21" fmla="*/ 287 h 2715"/>
                <a:gd name="T22" fmla="*/ 148 w 1980"/>
                <a:gd name="T23" fmla="*/ 522 h 2715"/>
                <a:gd name="T24" fmla="*/ 145 w 1980"/>
                <a:gd name="T25" fmla="*/ 887 h 2715"/>
                <a:gd name="T26" fmla="*/ 212 w 1980"/>
                <a:gd name="T27" fmla="*/ 931 h 2715"/>
                <a:gd name="T28" fmla="*/ 542 w 1980"/>
                <a:gd name="T29" fmla="*/ 1235 h 2715"/>
                <a:gd name="T30" fmla="*/ 672 w 1980"/>
                <a:gd name="T31" fmla="*/ 1356 h 2715"/>
                <a:gd name="T32" fmla="*/ 746 w 1980"/>
                <a:gd name="T33" fmla="*/ 1583 h 2715"/>
                <a:gd name="T34" fmla="*/ 973 w 1980"/>
                <a:gd name="T35" fmla="*/ 1944 h 2715"/>
                <a:gd name="T36" fmla="*/ 1003 w 1980"/>
                <a:gd name="T37" fmla="*/ 2240 h 2715"/>
                <a:gd name="T38" fmla="*/ 1040 w 1980"/>
                <a:gd name="T39" fmla="*/ 2332 h 2715"/>
                <a:gd name="T40" fmla="*/ 1049 w 1980"/>
                <a:gd name="T41" fmla="*/ 2355 h 2715"/>
                <a:gd name="T42" fmla="*/ 1057 w 1980"/>
                <a:gd name="T43" fmla="*/ 2377 h 2715"/>
                <a:gd name="T44" fmla="*/ 1063 w 1980"/>
                <a:gd name="T45" fmla="*/ 2398 h 2715"/>
                <a:gd name="T46" fmla="*/ 1068 w 1980"/>
                <a:gd name="T47" fmla="*/ 2536 h 2715"/>
                <a:gd name="T48" fmla="*/ 1323 w 1980"/>
                <a:gd name="T49" fmla="*/ 2715 h 2715"/>
                <a:gd name="T50" fmla="*/ 1222 w 1980"/>
                <a:gd name="T51" fmla="*/ 2561 h 2715"/>
                <a:gd name="T52" fmla="*/ 1304 w 1980"/>
                <a:gd name="T53" fmla="*/ 2353 h 2715"/>
                <a:gd name="T54" fmla="*/ 1547 w 1980"/>
                <a:gd name="T55" fmla="*/ 2034 h 2715"/>
                <a:gd name="T56" fmla="*/ 1682 w 1980"/>
                <a:gd name="T57" fmla="*/ 1694 h 2715"/>
                <a:gd name="T58" fmla="*/ 1681 w 1980"/>
                <a:gd name="T59" fmla="*/ 1683 h 2715"/>
                <a:gd name="T60" fmla="*/ 1680 w 1980"/>
                <a:gd name="T61" fmla="*/ 1676 h 2715"/>
                <a:gd name="T62" fmla="*/ 1677 w 1980"/>
                <a:gd name="T63" fmla="*/ 1669 h 2715"/>
                <a:gd name="T64" fmla="*/ 1674 w 1980"/>
                <a:gd name="T65" fmla="*/ 1663 h 2715"/>
                <a:gd name="T66" fmla="*/ 1553 w 1980"/>
                <a:gd name="T67" fmla="*/ 1587 h 2715"/>
                <a:gd name="T68" fmla="*/ 1319 w 1980"/>
                <a:gd name="T69" fmla="*/ 1417 h 2715"/>
                <a:gd name="T70" fmla="*/ 1189 w 1980"/>
                <a:gd name="T71" fmla="*/ 1399 h 2715"/>
                <a:gd name="T72" fmla="*/ 945 w 1980"/>
                <a:gd name="T73" fmla="*/ 1320 h 2715"/>
                <a:gd name="T74" fmla="*/ 718 w 1980"/>
                <a:gd name="T75" fmla="*/ 1345 h 2715"/>
                <a:gd name="T76" fmla="*/ 657 w 1980"/>
                <a:gd name="T77" fmla="*/ 1119 h 2715"/>
                <a:gd name="T78" fmla="*/ 449 w 1980"/>
                <a:gd name="T79" fmla="*/ 1025 h 2715"/>
                <a:gd name="T80" fmla="*/ 676 w 1980"/>
                <a:gd name="T81" fmla="*/ 906 h 2715"/>
                <a:gd name="T82" fmla="*/ 818 w 1980"/>
                <a:gd name="T83" fmla="*/ 991 h 2715"/>
                <a:gd name="T84" fmla="*/ 913 w 1980"/>
                <a:gd name="T85" fmla="*/ 781 h 2715"/>
                <a:gd name="T86" fmla="*/ 1168 w 1980"/>
                <a:gd name="T87" fmla="*/ 576 h 2715"/>
                <a:gd name="T88" fmla="*/ 1286 w 1980"/>
                <a:gd name="T89" fmla="*/ 541 h 2715"/>
                <a:gd name="T90" fmla="*/ 1309 w 1980"/>
                <a:gd name="T91" fmla="*/ 454 h 2715"/>
                <a:gd name="T92" fmla="*/ 1381 w 1980"/>
                <a:gd name="T93" fmla="*/ 328 h 2715"/>
                <a:gd name="T94" fmla="*/ 1267 w 1980"/>
                <a:gd name="T95" fmla="*/ 246 h 2715"/>
                <a:gd name="T96" fmla="*/ 1048 w 1980"/>
                <a:gd name="T97" fmla="*/ 405 h 2715"/>
                <a:gd name="T98" fmla="*/ 856 w 1980"/>
                <a:gd name="T99" fmla="*/ 300 h 2715"/>
                <a:gd name="T100" fmla="*/ 1022 w 1980"/>
                <a:gd name="T101" fmla="*/ 181 h 2715"/>
                <a:gd name="T102" fmla="*/ 1106 w 1980"/>
                <a:gd name="T103" fmla="*/ 109 h 2715"/>
                <a:gd name="T104" fmla="*/ 1316 w 1980"/>
                <a:gd name="T105" fmla="*/ 124 h 2715"/>
                <a:gd name="T106" fmla="*/ 1366 w 1980"/>
                <a:gd name="T107" fmla="*/ 241 h 2715"/>
                <a:gd name="T108" fmla="*/ 1462 w 1980"/>
                <a:gd name="T109" fmla="*/ 169 h 2715"/>
                <a:gd name="T110" fmla="*/ 1566 w 1980"/>
                <a:gd name="T111" fmla="*/ 331 h 2715"/>
                <a:gd name="T112" fmla="*/ 1639 w 1980"/>
                <a:gd name="T113" fmla="*/ 448 h 2715"/>
                <a:gd name="T114" fmla="*/ 1768 w 1980"/>
                <a:gd name="T115" fmla="*/ 448 h 2715"/>
                <a:gd name="T116" fmla="*/ 1889 w 1980"/>
                <a:gd name="T117" fmla="*/ 451 h 2715"/>
                <a:gd name="T118" fmla="*/ 1980 w 1980"/>
                <a:gd name="T119" fmla="*/ 444 h 2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80" h="2715">
                  <a:moveTo>
                    <a:pt x="1412" y="50"/>
                  </a:moveTo>
                  <a:cubicBezTo>
                    <a:pt x="1374" y="45"/>
                    <a:pt x="1335" y="45"/>
                    <a:pt x="1292" y="52"/>
                  </a:cubicBezTo>
                  <a:cubicBezTo>
                    <a:pt x="1309" y="39"/>
                    <a:pt x="1320" y="29"/>
                    <a:pt x="1327" y="21"/>
                  </a:cubicBezTo>
                  <a:cubicBezTo>
                    <a:pt x="1302" y="13"/>
                    <a:pt x="1277" y="7"/>
                    <a:pt x="1252" y="0"/>
                  </a:cubicBezTo>
                  <a:cubicBezTo>
                    <a:pt x="1250" y="1"/>
                    <a:pt x="1248" y="2"/>
                    <a:pt x="1246" y="2"/>
                  </a:cubicBezTo>
                  <a:cubicBezTo>
                    <a:pt x="1212" y="14"/>
                    <a:pt x="1207" y="15"/>
                    <a:pt x="1213" y="37"/>
                  </a:cubicBezTo>
                  <a:cubicBezTo>
                    <a:pt x="1200" y="32"/>
                    <a:pt x="1187" y="25"/>
                    <a:pt x="1175" y="18"/>
                  </a:cubicBezTo>
                  <a:cubicBezTo>
                    <a:pt x="1011" y="18"/>
                    <a:pt x="1011" y="18"/>
                    <a:pt x="1011" y="18"/>
                  </a:cubicBezTo>
                  <a:cubicBezTo>
                    <a:pt x="1109" y="126"/>
                    <a:pt x="937" y="126"/>
                    <a:pt x="854" y="126"/>
                  </a:cubicBezTo>
                  <a:cubicBezTo>
                    <a:pt x="849" y="126"/>
                    <a:pt x="844" y="126"/>
                    <a:pt x="840" y="126"/>
                  </a:cubicBezTo>
                  <a:cubicBezTo>
                    <a:pt x="826" y="126"/>
                    <a:pt x="823" y="99"/>
                    <a:pt x="831" y="92"/>
                  </a:cubicBezTo>
                  <a:cubicBezTo>
                    <a:pt x="835" y="89"/>
                    <a:pt x="918" y="92"/>
                    <a:pt x="902" y="92"/>
                  </a:cubicBezTo>
                  <a:cubicBezTo>
                    <a:pt x="969" y="92"/>
                    <a:pt x="960" y="86"/>
                    <a:pt x="960" y="18"/>
                  </a:cubicBezTo>
                  <a:cubicBezTo>
                    <a:pt x="894" y="67"/>
                    <a:pt x="896" y="18"/>
                    <a:pt x="821" y="18"/>
                  </a:cubicBezTo>
                  <a:cubicBezTo>
                    <a:pt x="750" y="18"/>
                    <a:pt x="715" y="22"/>
                    <a:pt x="653" y="50"/>
                  </a:cubicBezTo>
                  <a:cubicBezTo>
                    <a:pt x="673" y="67"/>
                    <a:pt x="693" y="85"/>
                    <a:pt x="714" y="102"/>
                  </a:cubicBezTo>
                  <a:cubicBezTo>
                    <a:pt x="688" y="96"/>
                    <a:pt x="605" y="63"/>
                    <a:pt x="582" y="73"/>
                  </a:cubicBezTo>
                  <a:cubicBezTo>
                    <a:pt x="572" y="78"/>
                    <a:pt x="569" y="106"/>
                    <a:pt x="556" y="106"/>
                  </a:cubicBezTo>
                  <a:cubicBezTo>
                    <a:pt x="503" y="106"/>
                    <a:pt x="360" y="135"/>
                    <a:pt x="360" y="74"/>
                  </a:cubicBezTo>
                  <a:cubicBezTo>
                    <a:pt x="360" y="74"/>
                    <a:pt x="359" y="74"/>
                    <a:pt x="357" y="73"/>
                  </a:cubicBezTo>
                  <a:cubicBezTo>
                    <a:pt x="227" y="129"/>
                    <a:pt x="107" y="204"/>
                    <a:pt x="0" y="294"/>
                  </a:cubicBezTo>
                  <a:cubicBezTo>
                    <a:pt x="68" y="283"/>
                    <a:pt x="140" y="287"/>
                    <a:pt x="154" y="287"/>
                  </a:cubicBezTo>
                  <a:cubicBezTo>
                    <a:pt x="160" y="287"/>
                    <a:pt x="204" y="399"/>
                    <a:pt x="204" y="407"/>
                  </a:cubicBezTo>
                  <a:cubicBezTo>
                    <a:pt x="207" y="456"/>
                    <a:pt x="173" y="476"/>
                    <a:pt x="148" y="522"/>
                  </a:cubicBezTo>
                  <a:cubicBezTo>
                    <a:pt x="104" y="607"/>
                    <a:pt x="84" y="717"/>
                    <a:pt x="89" y="812"/>
                  </a:cubicBezTo>
                  <a:cubicBezTo>
                    <a:pt x="89" y="816"/>
                    <a:pt x="145" y="867"/>
                    <a:pt x="145" y="887"/>
                  </a:cubicBezTo>
                  <a:cubicBezTo>
                    <a:pt x="145" y="971"/>
                    <a:pt x="154" y="972"/>
                    <a:pt x="212" y="1034"/>
                  </a:cubicBezTo>
                  <a:cubicBezTo>
                    <a:pt x="212" y="931"/>
                    <a:pt x="212" y="931"/>
                    <a:pt x="212" y="931"/>
                  </a:cubicBezTo>
                  <a:cubicBezTo>
                    <a:pt x="247" y="1022"/>
                    <a:pt x="288" y="1056"/>
                    <a:pt x="320" y="1145"/>
                  </a:cubicBezTo>
                  <a:cubicBezTo>
                    <a:pt x="355" y="1246"/>
                    <a:pt x="495" y="1168"/>
                    <a:pt x="542" y="1235"/>
                  </a:cubicBezTo>
                  <a:cubicBezTo>
                    <a:pt x="563" y="1264"/>
                    <a:pt x="602" y="1250"/>
                    <a:pt x="621" y="1279"/>
                  </a:cubicBezTo>
                  <a:cubicBezTo>
                    <a:pt x="672" y="1356"/>
                    <a:pt x="672" y="1356"/>
                    <a:pt x="672" y="1356"/>
                  </a:cubicBezTo>
                  <a:cubicBezTo>
                    <a:pt x="702" y="1403"/>
                    <a:pt x="739" y="1386"/>
                    <a:pt x="794" y="1386"/>
                  </a:cubicBezTo>
                  <a:cubicBezTo>
                    <a:pt x="846" y="1386"/>
                    <a:pt x="746" y="1567"/>
                    <a:pt x="746" y="1583"/>
                  </a:cubicBezTo>
                  <a:cubicBezTo>
                    <a:pt x="746" y="1645"/>
                    <a:pt x="832" y="1788"/>
                    <a:pt x="831" y="1813"/>
                  </a:cubicBezTo>
                  <a:cubicBezTo>
                    <a:pt x="830" y="1888"/>
                    <a:pt x="923" y="1898"/>
                    <a:pt x="973" y="1944"/>
                  </a:cubicBezTo>
                  <a:cubicBezTo>
                    <a:pt x="1013" y="1981"/>
                    <a:pt x="985" y="2086"/>
                    <a:pt x="983" y="2132"/>
                  </a:cubicBezTo>
                  <a:cubicBezTo>
                    <a:pt x="982" y="2171"/>
                    <a:pt x="991" y="2206"/>
                    <a:pt x="1003" y="2240"/>
                  </a:cubicBezTo>
                  <a:cubicBezTo>
                    <a:pt x="1003" y="2240"/>
                    <a:pt x="1003" y="2240"/>
                    <a:pt x="1003" y="2240"/>
                  </a:cubicBezTo>
                  <a:cubicBezTo>
                    <a:pt x="1014" y="2271"/>
                    <a:pt x="1028" y="2301"/>
                    <a:pt x="1040" y="2332"/>
                  </a:cubicBezTo>
                  <a:cubicBezTo>
                    <a:pt x="1042" y="2337"/>
                    <a:pt x="1045" y="2343"/>
                    <a:pt x="1047" y="2348"/>
                  </a:cubicBezTo>
                  <a:cubicBezTo>
                    <a:pt x="1048" y="2351"/>
                    <a:pt x="1048" y="2353"/>
                    <a:pt x="1049" y="2355"/>
                  </a:cubicBezTo>
                  <a:cubicBezTo>
                    <a:pt x="1051" y="2360"/>
                    <a:pt x="1053" y="2365"/>
                    <a:pt x="1054" y="2369"/>
                  </a:cubicBezTo>
                  <a:cubicBezTo>
                    <a:pt x="1055" y="2372"/>
                    <a:pt x="1056" y="2374"/>
                    <a:pt x="1057" y="2377"/>
                  </a:cubicBezTo>
                  <a:cubicBezTo>
                    <a:pt x="1058" y="2382"/>
                    <a:pt x="1059" y="2387"/>
                    <a:pt x="1061" y="2391"/>
                  </a:cubicBezTo>
                  <a:cubicBezTo>
                    <a:pt x="1061" y="2394"/>
                    <a:pt x="1062" y="2396"/>
                    <a:pt x="1063" y="2398"/>
                  </a:cubicBezTo>
                  <a:cubicBezTo>
                    <a:pt x="1064" y="2406"/>
                    <a:pt x="1066" y="2413"/>
                    <a:pt x="1067" y="2420"/>
                  </a:cubicBezTo>
                  <a:cubicBezTo>
                    <a:pt x="1074" y="2458"/>
                    <a:pt x="1059" y="2500"/>
                    <a:pt x="1068" y="2536"/>
                  </a:cubicBezTo>
                  <a:cubicBezTo>
                    <a:pt x="1077" y="2574"/>
                    <a:pt x="1109" y="2597"/>
                    <a:pt x="1108" y="2638"/>
                  </a:cubicBezTo>
                  <a:cubicBezTo>
                    <a:pt x="1108" y="2703"/>
                    <a:pt x="1288" y="2715"/>
                    <a:pt x="1323" y="2715"/>
                  </a:cubicBezTo>
                  <a:cubicBezTo>
                    <a:pt x="1322" y="2714"/>
                    <a:pt x="1191" y="2646"/>
                    <a:pt x="1191" y="2655"/>
                  </a:cubicBezTo>
                  <a:cubicBezTo>
                    <a:pt x="1191" y="2594"/>
                    <a:pt x="1222" y="2598"/>
                    <a:pt x="1222" y="2561"/>
                  </a:cubicBezTo>
                  <a:cubicBezTo>
                    <a:pt x="1222" y="2517"/>
                    <a:pt x="1182" y="2481"/>
                    <a:pt x="1207" y="2418"/>
                  </a:cubicBezTo>
                  <a:cubicBezTo>
                    <a:pt x="1234" y="2351"/>
                    <a:pt x="1231" y="2353"/>
                    <a:pt x="1304" y="2353"/>
                  </a:cubicBezTo>
                  <a:cubicBezTo>
                    <a:pt x="1303" y="2322"/>
                    <a:pt x="1298" y="2291"/>
                    <a:pt x="1290" y="2261"/>
                  </a:cubicBezTo>
                  <a:cubicBezTo>
                    <a:pt x="1355" y="2160"/>
                    <a:pt x="1507" y="2062"/>
                    <a:pt x="1547" y="2034"/>
                  </a:cubicBezTo>
                  <a:cubicBezTo>
                    <a:pt x="1602" y="1997"/>
                    <a:pt x="1571" y="1896"/>
                    <a:pt x="1595" y="1843"/>
                  </a:cubicBezTo>
                  <a:cubicBezTo>
                    <a:pt x="1616" y="1796"/>
                    <a:pt x="1679" y="1752"/>
                    <a:pt x="1682" y="1694"/>
                  </a:cubicBezTo>
                  <a:cubicBezTo>
                    <a:pt x="1682" y="1691"/>
                    <a:pt x="1682" y="1688"/>
                    <a:pt x="1682" y="1685"/>
                  </a:cubicBezTo>
                  <a:cubicBezTo>
                    <a:pt x="1682" y="1685"/>
                    <a:pt x="1681" y="1684"/>
                    <a:pt x="1681" y="1683"/>
                  </a:cubicBezTo>
                  <a:cubicBezTo>
                    <a:pt x="1681" y="1681"/>
                    <a:pt x="1681" y="1679"/>
                    <a:pt x="1680" y="1677"/>
                  </a:cubicBezTo>
                  <a:cubicBezTo>
                    <a:pt x="1680" y="1677"/>
                    <a:pt x="1680" y="1676"/>
                    <a:pt x="1680" y="1676"/>
                  </a:cubicBezTo>
                  <a:cubicBezTo>
                    <a:pt x="1679" y="1674"/>
                    <a:pt x="1679" y="1672"/>
                    <a:pt x="1678" y="1670"/>
                  </a:cubicBezTo>
                  <a:cubicBezTo>
                    <a:pt x="1677" y="1669"/>
                    <a:pt x="1677" y="1669"/>
                    <a:pt x="1677" y="1669"/>
                  </a:cubicBezTo>
                  <a:cubicBezTo>
                    <a:pt x="1677" y="1667"/>
                    <a:pt x="1675" y="1665"/>
                    <a:pt x="1674" y="1663"/>
                  </a:cubicBezTo>
                  <a:cubicBezTo>
                    <a:pt x="1674" y="1663"/>
                    <a:pt x="1674" y="1663"/>
                    <a:pt x="1674" y="1663"/>
                  </a:cubicBezTo>
                  <a:cubicBezTo>
                    <a:pt x="1662" y="1645"/>
                    <a:pt x="1635" y="1639"/>
                    <a:pt x="1613" y="1640"/>
                  </a:cubicBezTo>
                  <a:cubicBezTo>
                    <a:pt x="1580" y="1641"/>
                    <a:pt x="1577" y="1587"/>
                    <a:pt x="1553" y="1587"/>
                  </a:cubicBezTo>
                  <a:cubicBezTo>
                    <a:pt x="1485" y="1587"/>
                    <a:pt x="1415" y="1576"/>
                    <a:pt x="1356" y="1532"/>
                  </a:cubicBezTo>
                  <a:cubicBezTo>
                    <a:pt x="1346" y="1525"/>
                    <a:pt x="1335" y="1439"/>
                    <a:pt x="1319" y="1417"/>
                  </a:cubicBezTo>
                  <a:cubicBezTo>
                    <a:pt x="1307" y="1403"/>
                    <a:pt x="1285" y="1407"/>
                    <a:pt x="1261" y="1411"/>
                  </a:cubicBezTo>
                  <a:cubicBezTo>
                    <a:pt x="1234" y="1416"/>
                    <a:pt x="1205" y="1421"/>
                    <a:pt x="1189" y="1399"/>
                  </a:cubicBezTo>
                  <a:cubicBezTo>
                    <a:pt x="1178" y="1383"/>
                    <a:pt x="1152" y="1321"/>
                    <a:pt x="1134" y="1321"/>
                  </a:cubicBezTo>
                  <a:cubicBezTo>
                    <a:pt x="1109" y="1321"/>
                    <a:pt x="974" y="1294"/>
                    <a:pt x="945" y="1320"/>
                  </a:cubicBezTo>
                  <a:cubicBezTo>
                    <a:pt x="949" y="1316"/>
                    <a:pt x="899" y="1301"/>
                    <a:pt x="892" y="1301"/>
                  </a:cubicBezTo>
                  <a:cubicBezTo>
                    <a:pt x="895" y="1301"/>
                    <a:pt x="718" y="1393"/>
                    <a:pt x="718" y="1345"/>
                  </a:cubicBezTo>
                  <a:cubicBezTo>
                    <a:pt x="718" y="1283"/>
                    <a:pt x="748" y="1203"/>
                    <a:pt x="675" y="1203"/>
                  </a:cubicBezTo>
                  <a:cubicBezTo>
                    <a:pt x="557" y="1203"/>
                    <a:pt x="657" y="1173"/>
                    <a:pt x="657" y="1119"/>
                  </a:cubicBezTo>
                  <a:cubicBezTo>
                    <a:pt x="657" y="1050"/>
                    <a:pt x="543" y="1138"/>
                    <a:pt x="483" y="1138"/>
                  </a:cubicBezTo>
                  <a:cubicBezTo>
                    <a:pt x="485" y="1138"/>
                    <a:pt x="415" y="1025"/>
                    <a:pt x="449" y="1025"/>
                  </a:cubicBezTo>
                  <a:cubicBezTo>
                    <a:pt x="472" y="1025"/>
                    <a:pt x="476" y="976"/>
                    <a:pt x="494" y="955"/>
                  </a:cubicBezTo>
                  <a:cubicBezTo>
                    <a:pt x="540" y="901"/>
                    <a:pt x="620" y="895"/>
                    <a:pt x="676" y="906"/>
                  </a:cubicBezTo>
                  <a:cubicBezTo>
                    <a:pt x="698" y="910"/>
                    <a:pt x="780" y="1005"/>
                    <a:pt x="780" y="1024"/>
                  </a:cubicBezTo>
                  <a:cubicBezTo>
                    <a:pt x="780" y="1020"/>
                    <a:pt x="814" y="998"/>
                    <a:pt x="818" y="991"/>
                  </a:cubicBezTo>
                  <a:cubicBezTo>
                    <a:pt x="835" y="967"/>
                    <a:pt x="825" y="956"/>
                    <a:pt x="829" y="931"/>
                  </a:cubicBezTo>
                  <a:cubicBezTo>
                    <a:pt x="843" y="848"/>
                    <a:pt x="846" y="831"/>
                    <a:pt x="913" y="781"/>
                  </a:cubicBezTo>
                  <a:cubicBezTo>
                    <a:pt x="962" y="743"/>
                    <a:pt x="1030" y="701"/>
                    <a:pt x="1068" y="652"/>
                  </a:cubicBezTo>
                  <a:cubicBezTo>
                    <a:pt x="1098" y="616"/>
                    <a:pt x="1125" y="597"/>
                    <a:pt x="1168" y="576"/>
                  </a:cubicBezTo>
                  <a:cubicBezTo>
                    <a:pt x="1163" y="578"/>
                    <a:pt x="1208" y="603"/>
                    <a:pt x="1217" y="603"/>
                  </a:cubicBezTo>
                  <a:cubicBezTo>
                    <a:pt x="1256" y="603"/>
                    <a:pt x="1265" y="570"/>
                    <a:pt x="1286" y="541"/>
                  </a:cubicBezTo>
                  <a:cubicBezTo>
                    <a:pt x="1219" y="541"/>
                    <a:pt x="1219" y="541"/>
                    <a:pt x="1219" y="541"/>
                  </a:cubicBezTo>
                  <a:cubicBezTo>
                    <a:pt x="1295" y="484"/>
                    <a:pt x="1158" y="454"/>
                    <a:pt x="1309" y="454"/>
                  </a:cubicBezTo>
                  <a:cubicBezTo>
                    <a:pt x="1384" y="454"/>
                    <a:pt x="1390" y="455"/>
                    <a:pt x="1436" y="402"/>
                  </a:cubicBezTo>
                  <a:cubicBezTo>
                    <a:pt x="1364" y="402"/>
                    <a:pt x="1381" y="402"/>
                    <a:pt x="1381" y="328"/>
                  </a:cubicBezTo>
                  <a:cubicBezTo>
                    <a:pt x="1381" y="316"/>
                    <a:pt x="1361" y="271"/>
                    <a:pt x="1341" y="290"/>
                  </a:cubicBezTo>
                  <a:cubicBezTo>
                    <a:pt x="1288" y="342"/>
                    <a:pt x="1290" y="281"/>
                    <a:pt x="1267" y="246"/>
                  </a:cubicBezTo>
                  <a:cubicBezTo>
                    <a:pt x="1237" y="201"/>
                    <a:pt x="1204" y="247"/>
                    <a:pt x="1191" y="274"/>
                  </a:cubicBezTo>
                  <a:cubicBezTo>
                    <a:pt x="1176" y="308"/>
                    <a:pt x="1048" y="361"/>
                    <a:pt x="1048" y="405"/>
                  </a:cubicBezTo>
                  <a:cubicBezTo>
                    <a:pt x="1048" y="431"/>
                    <a:pt x="1006" y="430"/>
                    <a:pt x="1007" y="401"/>
                  </a:cubicBezTo>
                  <a:cubicBezTo>
                    <a:pt x="1008" y="358"/>
                    <a:pt x="858" y="317"/>
                    <a:pt x="856" y="300"/>
                  </a:cubicBezTo>
                  <a:cubicBezTo>
                    <a:pt x="853" y="277"/>
                    <a:pt x="930" y="217"/>
                    <a:pt x="997" y="217"/>
                  </a:cubicBezTo>
                  <a:cubicBezTo>
                    <a:pt x="1028" y="217"/>
                    <a:pt x="1013" y="181"/>
                    <a:pt x="1022" y="181"/>
                  </a:cubicBezTo>
                  <a:cubicBezTo>
                    <a:pt x="1087" y="181"/>
                    <a:pt x="1162" y="161"/>
                    <a:pt x="1197" y="110"/>
                  </a:cubicBezTo>
                  <a:cubicBezTo>
                    <a:pt x="1188" y="110"/>
                    <a:pt x="1106" y="110"/>
                    <a:pt x="1106" y="109"/>
                  </a:cubicBezTo>
                  <a:cubicBezTo>
                    <a:pt x="1106" y="80"/>
                    <a:pt x="1094" y="62"/>
                    <a:pt x="1127" y="62"/>
                  </a:cubicBezTo>
                  <a:cubicBezTo>
                    <a:pt x="1206" y="62"/>
                    <a:pt x="1230" y="124"/>
                    <a:pt x="1316" y="124"/>
                  </a:cubicBezTo>
                  <a:cubicBezTo>
                    <a:pt x="1285" y="146"/>
                    <a:pt x="1254" y="169"/>
                    <a:pt x="1223" y="191"/>
                  </a:cubicBezTo>
                  <a:cubicBezTo>
                    <a:pt x="1267" y="191"/>
                    <a:pt x="1332" y="264"/>
                    <a:pt x="1366" y="241"/>
                  </a:cubicBezTo>
                  <a:cubicBezTo>
                    <a:pt x="1428" y="200"/>
                    <a:pt x="1386" y="162"/>
                    <a:pt x="1437" y="153"/>
                  </a:cubicBezTo>
                  <a:cubicBezTo>
                    <a:pt x="1443" y="159"/>
                    <a:pt x="1450" y="165"/>
                    <a:pt x="1462" y="169"/>
                  </a:cubicBezTo>
                  <a:cubicBezTo>
                    <a:pt x="1479" y="175"/>
                    <a:pt x="1536" y="185"/>
                    <a:pt x="1546" y="200"/>
                  </a:cubicBezTo>
                  <a:cubicBezTo>
                    <a:pt x="1558" y="217"/>
                    <a:pt x="1588" y="322"/>
                    <a:pt x="1566" y="331"/>
                  </a:cubicBezTo>
                  <a:cubicBezTo>
                    <a:pt x="1530" y="346"/>
                    <a:pt x="1425" y="460"/>
                    <a:pt x="1505" y="489"/>
                  </a:cubicBezTo>
                  <a:cubicBezTo>
                    <a:pt x="1568" y="511"/>
                    <a:pt x="1584" y="483"/>
                    <a:pt x="1639" y="448"/>
                  </a:cubicBezTo>
                  <a:cubicBezTo>
                    <a:pt x="1690" y="416"/>
                    <a:pt x="1704" y="428"/>
                    <a:pt x="1762" y="448"/>
                  </a:cubicBezTo>
                  <a:cubicBezTo>
                    <a:pt x="1762" y="448"/>
                    <a:pt x="1765" y="448"/>
                    <a:pt x="1768" y="448"/>
                  </a:cubicBezTo>
                  <a:cubicBezTo>
                    <a:pt x="1784" y="448"/>
                    <a:pt x="1827" y="448"/>
                    <a:pt x="1845" y="454"/>
                  </a:cubicBezTo>
                  <a:cubicBezTo>
                    <a:pt x="1874" y="464"/>
                    <a:pt x="1884" y="458"/>
                    <a:pt x="1889" y="451"/>
                  </a:cubicBezTo>
                  <a:cubicBezTo>
                    <a:pt x="1892" y="446"/>
                    <a:pt x="1893" y="442"/>
                    <a:pt x="1895" y="442"/>
                  </a:cubicBezTo>
                  <a:cubicBezTo>
                    <a:pt x="1915" y="450"/>
                    <a:pt x="1955" y="455"/>
                    <a:pt x="1980" y="444"/>
                  </a:cubicBezTo>
                  <a:cubicBezTo>
                    <a:pt x="1828" y="269"/>
                    <a:pt x="1633" y="133"/>
                    <a:pt x="1412" y="50"/>
                  </a:cubicBezTo>
                </a:path>
              </a:pathLst>
            </a:custGeom>
            <a:solidFill>
              <a:srgbClr val="C4D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dirty="0"/>
                <a:t>互联网时代，爆炸的用户信息可用来分析</a:t>
              </a:r>
              <a:endParaRPr dirty="0"/>
            </a:p>
          </p:txBody>
        </p:sp>
        <p:sp>
          <p:nvSpPr>
            <p:cNvPr id="74" name="íṩliḑé">
              <a:extLst>
                <a:ext uri="{FF2B5EF4-FFF2-40B4-BE49-F238E27FC236}">
                  <a16:creationId xmlns:a16="http://schemas.microsoft.com/office/drawing/2014/main" id="{D6C59F9C-302D-477C-8DD3-78B1028B6EDA}"/>
                </a:ext>
              </a:extLst>
            </p:cNvPr>
            <p:cNvSpPr/>
            <p:nvPr/>
          </p:nvSpPr>
          <p:spPr bwMode="auto">
            <a:xfrm>
              <a:off x="5943601" y="3471863"/>
              <a:ext cx="266700" cy="100013"/>
            </a:xfrm>
            <a:custGeom>
              <a:avLst/>
              <a:gdLst>
                <a:gd name="T0" fmla="*/ 29 w 223"/>
                <a:gd name="T1" fmla="*/ 25 h 83"/>
                <a:gd name="T2" fmla="*/ 0 w 223"/>
                <a:gd name="T3" fmla="*/ 54 h 83"/>
                <a:gd name="T4" fmla="*/ 223 w 223"/>
                <a:gd name="T5" fmla="*/ 83 h 83"/>
                <a:gd name="T6" fmla="*/ 29 w 223"/>
                <a:gd name="T7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83">
                  <a:moveTo>
                    <a:pt x="29" y="25"/>
                  </a:moveTo>
                  <a:cubicBezTo>
                    <a:pt x="19" y="35"/>
                    <a:pt x="10" y="44"/>
                    <a:pt x="0" y="54"/>
                  </a:cubicBezTo>
                  <a:cubicBezTo>
                    <a:pt x="89" y="54"/>
                    <a:pt x="144" y="83"/>
                    <a:pt x="223" y="83"/>
                  </a:cubicBezTo>
                  <a:cubicBezTo>
                    <a:pt x="170" y="0"/>
                    <a:pt x="128" y="25"/>
                    <a:pt x="29" y="25"/>
                  </a:cubicBezTo>
                  <a:close/>
                </a:path>
              </a:pathLst>
            </a:custGeom>
            <a:solidFill>
              <a:srgbClr val="C4D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ḻïḋê">
              <a:extLst>
                <a:ext uri="{FF2B5EF4-FFF2-40B4-BE49-F238E27FC236}">
                  <a16:creationId xmlns:a16="http://schemas.microsoft.com/office/drawing/2014/main" id="{87BCBEE0-0A80-415C-88AE-BC16DEBE62E7}"/>
                </a:ext>
              </a:extLst>
            </p:cNvPr>
            <p:cNvSpPr/>
            <p:nvPr/>
          </p:nvSpPr>
          <p:spPr bwMode="auto">
            <a:xfrm>
              <a:off x="6189663" y="3586163"/>
              <a:ext cx="174625" cy="71438"/>
            </a:xfrm>
            <a:custGeom>
              <a:avLst/>
              <a:gdLst>
                <a:gd name="T0" fmla="*/ 118 w 146"/>
                <a:gd name="T1" fmla="*/ 2 h 60"/>
                <a:gd name="T2" fmla="*/ 0 w 146"/>
                <a:gd name="T3" fmla="*/ 60 h 60"/>
                <a:gd name="T4" fmla="*/ 113 w 146"/>
                <a:gd name="T5" fmla="*/ 60 h 60"/>
                <a:gd name="T6" fmla="*/ 118 w 146"/>
                <a:gd name="T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60">
                  <a:moveTo>
                    <a:pt x="118" y="2"/>
                  </a:moveTo>
                  <a:cubicBezTo>
                    <a:pt x="47" y="0"/>
                    <a:pt x="43" y="11"/>
                    <a:pt x="0" y="60"/>
                  </a:cubicBezTo>
                  <a:cubicBezTo>
                    <a:pt x="37" y="60"/>
                    <a:pt x="75" y="60"/>
                    <a:pt x="113" y="60"/>
                  </a:cubicBezTo>
                  <a:cubicBezTo>
                    <a:pt x="146" y="60"/>
                    <a:pt x="141" y="3"/>
                    <a:pt x="118" y="2"/>
                  </a:cubicBezTo>
                  <a:close/>
                </a:path>
              </a:pathLst>
            </a:custGeom>
            <a:solidFill>
              <a:srgbClr val="C4D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şḻïḋé">
              <a:extLst>
                <a:ext uri="{FF2B5EF4-FFF2-40B4-BE49-F238E27FC236}">
                  <a16:creationId xmlns:a16="http://schemas.microsoft.com/office/drawing/2014/main" id="{1C789012-9238-4AD6-9E4B-AE87CAB5DB17}"/>
                </a:ext>
              </a:extLst>
            </p:cNvPr>
            <p:cNvSpPr/>
            <p:nvPr/>
          </p:nvSpPr>
          <p:spPr bwMode="auto">
            <a:xfrm>
              <a:off x="6453188" y="36782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ṡļîďé">
              <a:extLst>
                <a:ext uri="{FF2B5EF4-FFF2-40B4-BE49-F238E27FC236}">
                  <a16:creationId xmlns:a16="http://schemas.microsoft.com/office/drawing/2014/main" id="{4A78C9BE-7079-45D2-9BB4-B2C34F93E633}"/>
                </a:ext>
              </a:extLst>
            </p:cNvPr>
            <p:cNvSpPr/>
            <p:nvPr/>
          </p:nvSpPr>
          <p:spPr bwMode="auto">
            <a:xfrm>
              <a:off x="6453188" y="36782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ṣļíḋê">
              <a:extLst>
                <a:ext uri="{FF2B5EF4-FFF2-40B4-BE49-F238E27FC236}">
                  <a16:creationId xmlns:a16="http://schemas.microsoft.com/office/drawing/2014/main" id="{066C7518-9372-4031-AEEA-CDD9A2A47BB2}"/>
                </a:ext>
              </a:extLst>
            </p:cNvPr>
            <p:cNvSpPr/>
            <p:nvPr/>
          </p:nvSpPr>
          <p:spPr bwMode="auto">
            <a:xfrm>
              <a:off x="6973888" y="2463801"/>
              <a:ext cx="809625" cy="1444625"/>
            </a:xfrm>
            <a:custGeom>
              <a:avLst/>
              <a:gdLst>
                <a:gd name="T0" fmla="*/ 0 w 676"/>
                <a:gd name="T1" fmla="*/ 0 h 1209"/>
                <a:gd name="T2" fmla="*/ 2 w 676"/>
                <a:gd name="T3" fmla="*/ 3 h 1209"/>
                <a:gd name="T4" fmla="*/ 676 w 676"/>
                <a:gd name="T5" fmla="*/ 1209 h 1209"/>
                <a:gd name="T6" fmla="*/ 676 w 676"/>
                <a:gd name="T7" fmla="*/ 1208 h 1209"/>
                <a:gd name="T8" fmla="*/ 0 w 676"/>
                <a:gd name="T9" fmla="*/ 0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6" h="1209">
                  <a:moveTo>
                    <a:pt x="0" y="0"/>
                  </a:moveTo>
                  <a:cubicBezTo>
                    <a:pt x="1" y="1"/>
                    <a:pt x="1" y="2"/>
                    <a:pt x="2" y="3"/>
                  </a:cubicBezTo>
                  <a:cubicBezTo>
                    <a:pt x="406" y="252"/>
                    <a:pt x="676" y="699"/>
                    <a:pt x="676" y="1209"/>
                  </a:cubicBezTo>
                  <a:cubicBezTo>
                    <a:pt x="676" y="1209"/>
                    <a:pt x="676" y="1208"/>
                    <a:pt x="676" y="1208"/>
                  </a:cubicBezTo>
                  <a:cubicBezTo>
                    <a:pt x="676" y="697"/>
                    <a:pt x="406" y="250"/>
                    <a:pt x="0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$ľiḑé">
              <a:extLst>
                <a:ext uri="{FF2B5EF4-FFF2-40B4-BE49-F238E27FC236}">
                  <a16:creationId xmlns:a16="http://schemas.microsoft.com/office/drawing/2014/main" id="{53607B2B-543F-447E-A0D5-8BBCB3F17E02}"/>
                </a:ext>
              </a:extLst>
            </p:cNvPr>
            <p:cNvSpPr/>
            <p:nvPr/>
          </p:nvSpPr>
          <p:spPr bwMode="auto">
            <a:xfrm>
              <a:off x="4656138" y="2466976"/>
              <a:ext cx="3127375" cy="3133725"/>
            </a:xfrm>
            <a:custGeom>
              <a:avLst/>
              <a:gdLst>
                <a:gd name="T0" fmla="*/ 1937 w 2611"/>
                <a:gd name="T1" fmla="*/ 0 h 2622"/>
                <a:gd name="T2" fmla="*/ 1937 w 2611"/>
                <a:gd name="T3" fmla="*/ 0 h 2622"/>
                <a:gd name="T4" fmla="*/ 2260 w 2611"/>
                <a:gd name="T5" fmla="*/ 274 h 2622"/>
                <a:gd name="T6" fmla="*/ 2223 w 2611"/>
                <a:gd name="T7" fmla="*/ 280 h 2622"/>
                <a:gd name="T8" fmla="*/ 2175 w 2611"/>
                <a:gd name="T9" fmla="*/ 272 h 2622"/>
                <a:gd name="T10" fmla="*/ 2175 w 2611"/>
                <a:gd name="T11" fmla="*/ 272 h 2622"/>
                <a:gd name="T12" fmla="*/ 2169 w 2611"/>
                <a:gd name="T13" fmla="*/ 281 h 2622"/>
                <a:gd name="T14" fmla="*/ 2150 w 2611"/>
                <a:gd name="T15" fmla="*/ 289 h 2622"/>
                <a:gd name="T16" fmla="*/ 2125 w 2611"/>
                <a:gd name="T17" fmla="*/ 284 h 2622"/>
                <a:gd name="T18" fmla="*/ 2121 w 2611"/>
                <a:gd name="T19" fmla="*/ 283 h 2622"/>
                <a:gd name="T20" fmla="*/ 2328 w 2611"/>
                <a:gd name="T21" fmla="*/ 554 h 2622"/>
                <a:gd name="T22" fmla="*/ 2086 w 2611"/>
                <a:gd name="T23" fmla="*/ 312 h 2622"/>
                <a:gd name="T24" fmla="*/ 2158 w 2611"/>
                <a:gd name="T25" fmla="*/ 761 h 2622"/>
                <a:gd name="T26" fmla="*/ 1954 w 2611"/>
                <a:gd name="T27" fmla="*/ 1493 h 2622"/>
                <a:gd name="T28" fmla="*/ 1957 w 2611"/>
                <a:gd name="T29" fmla="*/ 1499 h 2622"/>
                <a:gd name="T30" fmla="*/ 1958 w 2611"/>
                <a:gd name="T31" fmla="*/ 1500 h 2622"/>
                <a:gd name="T32" fmla="*/ 1960 w 2611"/>
                <a:gd name="T33" fmla="*/ 1506 h 2622"/>
                <a:gd name="T34" fmla="*/ 1960 w 2611"/>
                <a:gd name="T35" fmla="*/ 1507 h 2622"/>
                <a:gd name="T36" fmla="*/ 1961 w 2611"/>
                <a:gd name="T37" fmla="*/ 1513 h 2622"/>
                <a:gd name="T38" fmla="*/ 1962 w 2611"/>
                <a:gd name="T39" fmla="*/ 1515 h 2622"/>
                <a:gd name="T40" fmla="*/ 1962 w 2611"/>
                <a:gd name="T41" fmla="*/ 1524 h 2622"/>
                <a:gd name="T42" fmla="*/ 1875 w 2611"/>
                <a:gd name="T43" fmla="*/ 1673 h 2622"/>
                <a:gd name="T44" fmla="*/ 1827 w 2611"/>
                <a:gd name="T45" fmla="*/ 1864 h 2622"/>
                <a:gd name="T46" fmla="*/ 1570 w 2611"/>
                <a:gd name="T47" fmla="*/ 2091 h 2622"/>
                <a:gd name="T48" fmla="*/ 1584 w 2611"/>
                <a:gd name="T49" fmla="*/ 2183 h 2622"/>
                <a:gd name="T50" fmla="*/ 1573 w 2611"/>
                <a:gd name="T51" fmla="*/ 2183 h 2622"/>
                <a:gd name="T52" fmla="*/ 1487 w 2611"/>
                <a:gd name="T53" fmla="*/ 2248 h 2622"/>
                <a:gd name="T54" fmla="*/ 1502 w 2611"/>
                <a:gd name="T55" fmla="*/ 2391 h 2622"/>
                <a:gd name="T56" fmla="*/ 1471 w 2611"/>
                <a:gd name="T57" fmla="*/ 2485 h 2622"/>
                <a:gd name="T58" fmla="*/ 1472 w 2611"/>
                <a:gd name="T59" fmla="*/ 2484 h 2622"/>
                <a:gd name="T60" fmla="*/ 1603 w 2611"/>
                <a:gd name="T61" fmla="*/ 2545 h 2622"/>
                <a:gd name="T62" fmla="*/ 1388 w 2611"/>
                <a:gd name="T63" fmla="*/ 2468 h 2622"/>
                <a:gd name="T64" fmla="*/ 1348 w 2611"/>
                <a:gd name="T65" fmla="*/ 2366 h 2622"/>
                <a:gd name="T66" fmla="*/ 1347 w 2611"/>
                <a:gd name="T67" fmla="*/ 2250 h 2622"/>
                <a:gd name="T68" fmla="*/ 1343 w 2611"/>
                <a:gd name="T69" fmla="*/ 2228 h 2622"/>
                <a:gd name="T70" fmla="*/ 1341 w 2611"/>
                <a:gd name="T71" fmla="*/ 2221 h 2622"/>
                <a:gd name="T72" fmla="*/ 1337 w 2611"/>
                <a:gd name="T73" fmla="*/ 2207 h 2622"/>
                <a:gd name="T74" fmla="*/ 1334 w 2611"/>
                <a:gd name="T75" fmla="*/ 2199 h 2622"/>
                <a:gd name="T76" fmla="*/ 1329 w 2611"/>
                <a:gd name="T77" fmla="*/ 2185 h 2622"/>
                <a:gd name="T78" fmla="*/ 1327 w 2611"/>
                <a:gd name="T79" fmla="*/ 2178 h 2622"/>
                <a:gd name="T80" fmla="*/ 1320 w 2611"/>
                <a:gd name="T81" fmla="*/ 2162 h 2622"/>
                <a:gd name="T82" fmla="*/ 1283 w 2611"/>
                <a:gd name="T83" fmla="*/ 2070 h 2622"/>
                <a:gd name="T84" fmla="*/ 741 w 2611"/>
                <a:gd name="T85" fmla="*/ 2177 h 2622"/>
                <a:gd name="T86" fmla="*/ 0 w 2611"/>
                <a:gd name="T87" fmla="*/ 1968 h 2622"/>
                <a:gd name="T88" fmla="*/ 1194 w 2611"/>
                <a:gd name="T89" fmla="*/ 2622 h 2622"/>
                <a:gd name="T90" fmla="*/ 2611 w 2611"/>
                <a:gd name="T91" fmla="*/ 1206 h 2622"/>
                <a:gd name="T92" fmla="*/ 1937 w 2611"/>
                <a:gd name="T93" fmla="*/ 0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11" h="2622">
                  <a:moveTo>
                    <a:pt x="1937" y="0"/>
                  </a:moveTo>
                  <a:cubicBezTo>
                    <a:pt x="1937" y="0"/>
                    <a:pt x="1937" y="0"/>
                    <a:pt x="1937" y="0"/>
                  </a:cubicBezTo>
                  <a:cubicBezTo>
                    <a:pt x="2058" y="75"/>
                    <a:pt x="2167" y="167"/>
                    <a:pt x="2260" y="274"/>
                  </a:cubicBezTo>
                  <a:cubicBezTo>
                    <a:pt x="2250" y="278"/>
                    <a:pt x="2237" y="280"/>
                    <a:pt x="2223" y="280"/>
                  </a:cubicBezTo>
                  <a:cubicBezTo>
                    <a:pt x="2205" y="280"/>
                    <a:pt x="2187" y="277"/>
                    <a:pt x="2175" y="272"/>
                  </a:cubicBezTo>
                  <a:cubicBezTo>
                    <a:pt x="2175" y="272"/>
                    <a:pt x="2175" y="272"/>
                    <a:pt x="2175" y="272"/>
                  </a:cubicBezTo>
                  <a:cubicBezTo>
                    <a:pt x="2173" y="272"/>
                    <a:pt x="2172" y="277"/>
                    <a:pt x="2169" y="281"/>
                  </a:cubicBezTo>
                  <a:cubicBezTo>
                    <a:pt x="2166" y="285"/>
                    <a:pt x="2161" y="289"/>
                    <a:pt x="2150" y="289"/>
                  </a:cubicBezTo>
                  <a:cubicBezTo>
                    <a:pt x="2144" y="289"/>
                    <a:pt x="2135" y="288"/>
                    <a:pt x="2125" y="284"/>
                  </a:cubicBezTo>
                  <a:cubicBezTo>
                    <a:pt x="2123" y="284"/>
                    <a:pt x="2122" y="283"/>
                    <a:pt x="2121" y="283"/>
                  </a:cubicBezTo>
                  <a:cubicBezTo>
                    <a:pt x="2201" y="364"/>
                    <a:pt x="2271" y="455"/>
                    <a:pt x="2328" y="554"/>
                  </a:cubicBezTo>
                  <a:cubicBezTo>
                    <a:pt x="2258" y="463"/>
                    <a:pt x="2177" y="382"/>
                    <a:pt x="2086" y="312"/>
                  </a:cubicBezTo>
                  <a:cubicBezTo>
                    <a:pt x="2133" y="453"/>
                    <a:pt x="2158" y="604"/>
                    <a:pt x="2158" y="761"/>
                  </a:cubicBezTo>
                  <a:cubicBezTo>
                    <a:pt x="2158" y="1029"/>
                    <a:pt x="2084" y="1280"/>
                    <a:pt x="1954" y="1493"/>
                  </a:cubicBezTo>
                  <a:cubicBezTo>
                    <a:pt x="1955" y="1495"/>
                    <a:pt x="1957" y="1497"/>
                    <a:pt x="1957" y="1499"/>
                  </a:cubicBezTo>
                  <a:cubicBezTo>
                    <a:pt x="1958" y="1500"/>
                    <a:pt x="1958" y="1500"/>
                    <a:pt x="1958" y="1500"/>
                  </a:cubicBezTo>
                  <a:cubicBezTo>
                    <a:pt x="1959" y="1502"/>
                    <a:pt x="1959" y="1504"/>
                    <a:pt x="1960" y="1506"/>
                  </a:cubicBezTo>
                  <a:cubicBezTo>
                    <a:pt x="1960" y="1506"/>
                    <a:pt x="1960" y="1507"/>
                    <a:pt x="1960" y="1507"/>
                  </a:cubicBezTo>
                  <a:cubicBezTo>
                    <a:pt x="1961" y="1509"/>
                    <a:pt x="1961" y="1511"/>
                    <a:pt x="1961" y="1513"/>
                  </a:cubicBezTo>
                  <a:cubicBezTo>
                    <a:pt x="1961" y="1514"/>
                    <a:pt x="1962" y="1515"/>
                    <a:pt x="1962" y="1515"/>
                  </a:cubicBezTo>
                  <a:cubicBezTo>
                    <a:pt x="1962" y="1518"/>
                    <a:pt x="1962" y="1521"/>
                    <a:pt x="1962" y="1524"/>
                  </a:cubicBezTo>
                  <a:cubicBezTo>
                    <a:pt x="1959" y="1582"/>
                    <a:pt x="1896" y="1626"/>
                    <a:pt x="1875" y="1673"/>
                  </a:cubicBezTo>
                  <a:cubicBezTo>
                    <a:pt x="1851" y="1726"/>
                    <a:pt x="1882" y="1827"/>
                    <a:pt x="1827" y="1864"/>
                  </a:cubicBezTo>
                  <a:cubicBezTo>
                    <a:pt x="1787" y="1892"/>
                    <a:pt x="1635" y="1990"/>
                    <a:pt x="1570" y="2091"/>
                  </a:cubicBezTo>
                  <a:cubicBezTo>
                    <a:pt x="1578" y="2121"/>
                    <a:pt x="1583" y="2152"/>
                    <a:pt x="1584" y="2183"/>
                  </a:cubicBezTo>
                  <a:cubicBezTo>
                    <a:pt x="1580" y="2183"/>
                    <a:pt x="1576" y="2183"/>
                    <a:pt x="1573" y="2183"/>
                  </a:cubicBezTo>
                  <a:cubicBezTo>
                    <a:pt x="1512" y="2183"/>
                    <a:pt x="1513" y="2185"/>
                    <a:pt x="1487" y="2248"/>
                  </a:cubicBezTo>
                  <a:cubicBezTo>
                    <a:pt x="1462" y="2311"/>
                    <a:pt x="1502" y="2347"/>
                    <a:pt x="1502" y="2391"/>
                  </a:cubicBezTo>
                  <a:cubicBezTo>
                    <a:pt x="1502" y="2428"/>
                    <a:pt x="1471" y="2424"/>
                    <a:pt x="1471" y="2485"/>
                  </a:cubicBezTo>
                  <a:cubicBezTo>
                    <a:pt x="1471" y="2484"/>
                    <a:pt x="1471" y="2484"/>
                    <a:pt x="1472" y="2484"/>
                  </a:cubicBezTo>
                  <a:cubicBezTo>
                    <a:pt x="1486" y="2484"/>
                    <a:pt x="1602" y="2544"/>
                    <a:pt x="1603" y="2545"/>
                  </a:cubicBezTo>
                  <a:cubicBezTo>
                    <a:pt x="1568" y="2545"/>
                    <a:pt x="1388" y="2533"/>
                    <a:pt x="1388" y="2468"/>
                  </a:cubicBezTo>
                  <a:cubicBezTo>
                    <a:pt x="1389" y="2427"/>
                    <a:pt x="1357" y="2404"/>
                    <a:pt x="1348" y="2366"/>
                  </a:cubicBezTo>
                  <a:cubicBezTo>
                    <a:pt x="1339" y="2330"/>
                    <a:pt x="1354" y="2288"/>
                    <a:pt x="1347" y="2250"/>
                  </a:cubicBezTo>
                  <a:cubicBezTo>
                    <a:pt x="1346" y="2243"/>
                    <a:pt x="1344" y="2236"/>
                    <a:pt x="1343" y="2228"/>
                  </a:cubicBezTo>
                  <a:cubicBezTo>
                    <a:pt x="1342" y="2226"/>
                    <a:pt x="1341" y="2224"/>
                    <a:pt x="1341" y="2221"/>
                  </a:cubicBezTo>
                  <a:cubicBezTo>
                    <a:pt x="1339" y="2217"/>
                    <a:pt x="1338" y="2212"/>
                    <a:pt x="1337" y="2207"/>
                  </a:cubicBezTo>
                  <a:cubicBezTo>
                    <a:pt x="1336" y="2204"/>
                    <a:pt x="1335" y="2202"/>
                    <a:pt x="1334" y="2199"/>
                  </a:cubicBezTo>
                  <a:cubicBezTo>
                    <a:pt x="1333" y="2195"/>
                    <a:pt x="1331" y="2190"/>
                    <a:pt x="1329" y="2185"/>
                  </a:cubicBezTo>
                  <a:cubicBezTo>
                    <a:pt x="1328" y="2183"/>
                    <a:pt x="1328" y="2181"/>
                    <a:pt x="1327" y="2178"/>
                  </a:cubicBezTo>
                  <a:cubicBezTo>
                    <a:pt x="1325" y="2173"/>
                    <a:pt x="1322" y="2167"/>
                    <a:pt x="1320" y="2162"/>
                  </a:cubicBezTo>
                  <a:cubicBezTo>
                    <a:pt x="1308" y="2131"/>
                    <a:pt x="1294" y="2101"/>
                    <a:pt x="1283" y="2070"/>
                  </a:cubicBezTo>
                  <a:cubicBezTo>
                    <a:pt x="1116" y="2139"/>
                    <a:pt x="933" y="2177"/>
                    <a:pt x="741" y="2177"/>
                  </a:cubicBezTo>
                  <a:cubicBezTo>
                    <a:pt x="470" y="2177"/>
                    <a:pt x="216" y="2101"/>
                    <a:pt x="0" y="1968"/>
                  </a:cubicBezTo>
                  <a:cubicBezTo>
                    <a:pt x="252" y="2361"/>
                    <a:pt x="692" y="2622"/>
                    <a:pt x="1194" y="2622"/>
                  </a:cubicBezTo>
                  <a:cubicBezTo>
                    <a:pt x="1976" y="2622"/>
                    <a:pt x="2610" y="1988"/>
                    <a:pt x="2611" y="1206"/>
                  </a:cubicBezTo>
                  <a:cubicBezTo>
                    <a:pt x="2611" y="696"/>
                    <a:pt x="2341" y="249"/>
                    <a:pt x="1937" y="0"/>
                  </a:cubicBezTo>
                </a:path>
              </a:pathLst>
            </a:custGeom>
            <a:solidFill>
              <a:srgbClr val="3F8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1iḑe">
              <a:extLst>
                <a:ext uri="{FF2B5EF4-FFF2-40B4-BE49-F238E27FC236}">
                  <a16:creationId xmlns:a16="http://schemas.microsoft.com/office/drawing/2014/main" id="{C4152191-B85E-4068-A272-365F1DF0A019}"/>
                </a:ext>
              </a:extLst>
            </p:cNvPr>
            <p:cNvSpPr/>
            <p:nvPr/>
          </p:nvSpPr>
          <p:spPr bwMode="auto">
            <a:xfrm>
              <a:off x="7140576" y="2798763"/>
              <a:ext cx="303213" cy="330200"/>
            </a:xfrm>
            <a:custGeom>
              <a:avLst/>
              <a:gdLst>
                <a:gd name="T0" fmla="*/ 0 w 254"/>
                <a:gd name="T1" fmla="*/ 0 h 276"/>
                <a:gd name="T2" fmla="*/ 12 w 254"/>
                <a:gd name="T3" fmla="*/ 34 h 276"/>
                <a:gd name="T4" fmla="*/ 254 w 254"/>
                <a:gd name="T5" fmla="*/ 276 h 276"/>
                <a:gd name="T6" fmla="*/ 47 w 254"/>
                <a:gd name="T7" fmla="*/ 5 h 276"/>
                <a:gd name="T8" fmla="*/ 0 w 254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76">
                  <a:moveTo>
                    <a:pt x="0" y="0"/>
                  </a:moveTo>
                  <a:cubicBezTo>
                    <a:pt x="4" y="12"/>
                    <a:pt x="8" y="23"/>
                    <a:pt x="12" y="34"/>
                  </a:cubicBezTo>
                  <a:cubicBezTo>
                    <a:pt x="103" y="104"/>
                    <a:pt x="184" y="185"/>
                    <a:pt x="254" y="276"/>
                  </a:cubicBezTo>
                  <a:cubicBezTo>
                    <a:pt x="197" y="177"/>
                    <a:pt x="127" y="86"/>
                    <a:pt x="47" y="5"/>
                  </a:cubicBezTo>
                  <a:cubicBezTo>
                    <a:pt x="35" y="2"/>
                    <a:pt x="16" y="1"/>
                    <a:pt x="0" y="0"/>
                  </a:cubicBezTo>
                </a:path>
              </a:pathLst>
            </a:custGeom>
            <a:solidFill>
              <a:srgbClr val="4B9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ṩḻïḋê">
              <a:extLst>
                <a:ext uri="{FF2B5EF4-FFF2-40B4-BE49-F238E27FC236}">
                  <a16:creationId xmlns:a16="http://schemas.microsoft.com/office/drawing/2014/main" id="{AC510A0E-B3BC-44A1-9B74-E5F40A7EB43B}"/>
                </a:ext>
              </a:extLst>
            </p:cNvPr>
            <p:cNvSpPr/>
            <p:nvPr/>
          </p:nvSpPr>
          <p:spPr bwMode="auto">
            <a:xfrm>
              <a:off x="6192838" y="2466976"/>
              <a:ext cx="1169988" cy="3041650"/>
            </a:xfrm>
            <a:custGeom>
              <a:avLst/>
              <a:gdLst>
                <a:gd name="T0" fmla="*/ 671 w 977"/>
                <a:gd name="T1" fmla="*/ 1493 h 2545"/>
                <a:gd name="T2" fmla="*/ 0 w 977"/>
                <a:gd name="T3" fmla="*/ 2070 h 2545"/>
                <a:gd name="T4" fmla="*/ 37 w 977"/>
                <a:gd name="T5" fmla="*/ 2162 h 2545"/>
                <a:gd name="T6" fmla="*/ 44 w 977"/>
                <a:gd name="T7" fmla="*/ 2178 h 2545"/>
                <a:gd name="T8" fmla="*/ 46 w 977"/>
                <a:gd name="T9" fmla="*/ 2185 h 2545"/>
                <a:gd name="T10" fmla="*/ 51 w 977"/>
                <a:gd name="T11" fmla="*/ 2199 h 2545"/>
                <a:gd name="T12" fmla="*/ 54 w 977"/>
                <a:gd name="T13" fmla="*/ 2207 h 2545"/>
                <a:gd name="T14" fmla="*/ 58 w 977"/>
                <a:gd name="T15" fmla="*/ 2221 h 2545"/>
                <a:gd name="T16" fmla="*/ 60 w 977"/>
                <a:gd name="T17" fmla="*/ 2228 h 2545"/>
                <a:gd name="T18" fmla="*/ 64 w 977"/>
                <a:gd name="T19" fmla="*/ 2250 h 2545"/>
                <a:gd name="T20" fmla="*/ 65 w 977"/>
                <a:gd name="T21" fmla="*/ 2366 h 2545"/>
                <a:gd name="T22" fmla="*/ 105 w 977"/>
                <a:gd name="T23" fmla="*/ 2468 h 2545"/>
                <a:gd name="T24" fmla="*/ 320 w 977"/>
                <a:gd name="T25" fmla="*/ 2545 h 2545"/>
                <a:gd name="T26" fmla="*/ 189 w 977"/>
                <a:gd name="T27" fmla="*/ 2484 h 2545"/>
                <a:gd name="T28" fmla="*/ 188 w 977"/>
                <a:gd name="T29" fmla="*/ 2485 h 2545"/>
                <a:gd name="T30" fmla="*/ 219 w 977"/>
                <a:gd name="T31" fmla="*/ 2391 h 2545"/>
                <a:gd name="T32" fmla="*/ 204 w 977"/>
                <a:gd name="T33" fmla="*/ 2248 h 2545"/>
                <a:gd name="T34" fmla="*/ 290 w 977"/>
                <a:gd name="T35" fmla="*/ 2183 h 2545"/>
                <a:gd name="T36" fmla="*/ 301 w 977"/>
                <a:gd name="T37" fmla="*/ 2183 h 2545"/>
                <a:gd name="T38" fmla="*/ 287 w 977"/>
                <a:gd name="T39" fmla="*/ 2091 h 2545"/>
                <a:gd name="T40" fmla="*/ 544 w 977"/>
                <a:gd name="T41" fmla="*/ 1864 h 2545"/>
                <a:gd name="T42" fmla="*/ 592 w 977"/>
                <a:gd name="T43" fmla="*/ 1673 h 2545"/>
                <a:gd name="T44" fmla="*/ 679 w 977"/>
                <a:gd name="T45" fmla="*/ 1524 h 2545"/>
                <a:gd name="T46" fmla="*/ 679 w 977"/>
                <a:gd name="T47" fmla="*/ 1515 h 2545"/>
                <a:gd name="T48" fmla="*/ 678 w 977"/>
                <a:gd name="T49" fmla="*/ 1513 h 2545"/>
                <a:gd name="T50" fmla="*/ 677 w 977"/>
                <a:gd name="T51" fmla="*/ 1507 h 2545"/>
                <a:gd name="T52" fmla="*/ 677 w 977"/>
                <a:gd name="T53" fmla="*/ 1506 h 2545"/>
                <a:gd name="T54" fmla="*/ 675 w 977"/>
                <a:gd name="T55" fmla="*/ 1500 h 2545"/>
                <a:gd name="T56" fmla="*/ 674 w 977"/>
                <a:gd name="T57" fmla="*/ 1499 h 2545"/>
                <a:gd name="T58" fmla="*/ 671 w 977"/>
                <a:gd name="T59" fmla="*/ 1493 h 2545"/>
                <a:gd name="T60" fmla="*/ 654 w 977"/>
                <a:gd name="T61" fmla="*/ 0 h 2545"/>
                <a:gd name="T62" fmla="*/ 791 w 977"/>
                <a:gd name="T63" fmla="*/ 278 h 2545"/>
                <a:gd name="T64" fmla="*/ 838 w 977"/>
                <a:gd name="T65" fmla="*/ 283 h 2545"/>
                <a:gd name="T66" fmla="*/ 842 w 977"/>
                <a:gd name="T67" fmla="*/ 284 h 2545"/>
                <a:gd name="T68" fmla="*/ 867 w 977"/>
                <a:gd name="T69" fmla="*/ 289 h 2545"/>
                <a:gd name="T70" fmla="*/ 886 w 977"/>
                <a:gd name="T71" fmla="*/ 281 h 2545"/>
                <a:gd name="T72" fmla="*/ 892 w 977"/>
                <a:gd name="T73" fmla="*/ 272 h 2545"/>
                <a:gd name="T74" fmla="*/ 892 w 977"/>
                <a:gd name="T75" fmla="*/ 272 h 2545"/>
                <a:gd name="T76" fmla="*/ 940 w 977"/>
                <a:gd name="T77" fmla="*/ 280 h 2545"/>
                <a:gd name="T78" fmla="*/ 977 w 977"/>
                <a:gd name="T79" fmla="*/ 274 h 2545"/>
                <a:gd name="T80" fmla="*/ 654 w 977"/>
                <a:gd name="T81" fmla="*/ 0 h 2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7" h="2545">
                  <a:moveTo>
                    <a:pt x="671" y="1493"/>
                  </a:moveTo>
                  <a:cubicBezTo>
                    <a:pt x="516" y="1751"/>
                    <a:pt x="280" y="1954"/>
                    <a:pt x="0" y="2070"/>
                  </a:cubicBezTo>
                  <a:cubicBezTo>
                    <a:pt x="11" y="2101"/>
                    <a:pt x="25" y="2131"/>
                    <a:pt x="37" y="2162"/>
                  </a:cubicBezTo>
                  <a:cubicBezTo>
                    <a:pt x="39" y="2167"/>
                    <a:pt x="42" y="2173"/>
                    <a:pt x="44" y="2178"/>
                  </a:cubicBezTo>
                  <a:cubicBezTo>
                    <a:pt x="45" y="2181"/>
                    <a:pt x="45" y="2183"/>
                    <a:pt x="46" y="2185"/>
                  </a:cubicBezTo>
                  <a:cubicBezTo>
                    <a:pt x="48" y="2190"/>
                    <a:pt x="50" y="2195"/>
                    <a:pt x="51" y="2199"/>
                  </a:cubicBezTo>
                  <a:cubicBezTo>
                    <a:pt x="52" y="2202"/>
                    <a:pt x="53" y="2204"/>
                    <a:pt x="54" y="2207"/>
                  </a:cubicBezTo>
                  <a:cubicBezTo>
                    <a:pt x="55" y="2212"/>
                    <a:pt x="56" y="2217"/>
                    <a:pt x="58" y="2221"/>
                  </a:cubicBezTo>
                  <a:cubicBezTo>
                    <a:pt x="58" y="2224"/>
                    <a:pt x="59" y="2226"/>
                    <a:pt x="60" y="2228"/>
                  </a:cubicBezTo>
                  <a:cubicBezTo>
                    <a:pt x="61" y="2236"/>
                    <a:pt x="63" y="2243"/>
                    <a:pt x="64" y="2250"/>
                  </a:cubicBezTo>
                  <a:cubicBezTo>
                    <a:pt x="71" y="2288"/>
                    <a:pt x="56" y="2330"/>
                    <a:pt x="65" y="2366"/>
                  </a:cubicBezTo>
                  <a:cubicBezTo>
                    <a:pt x="74" y="2404"/>
                    <a:pt x="106" y="2427"/>
                    <a:pt x="105" y="2468"/>
                  </a:cubicBezTo>
                  <a:cubicBezTo>
                    <a:pt x="105" y="2533"/>
                    <a:pt x="285" y="2545"/>
                    <a:pt x="320" y="2545"/>
                  </a:cubicBezTo>
                  <a:cubicBezTo>
                    <a:pt x="319" y="2544"/>
                    <a:pt x="203" y="2484"/>
                    <a:pt x="189" y="2484"/>
                  </a:cubicBezTo>
                  <a:cubicBezTo>
                    <a:pt x="188" y="2484"/>
                    <a:pt x="188" y="2484"/>
                    <a:pt x="188" y="2485"/>
                  </a:cubicBezTo>
                  <a:cubicBezTo>
                    <a:pt x="188" y="2424"/>
                    <a:pt x="219" y="2428"/>
                    <a:pt x="219" y="2391"/>
                  </a:cubicBezTo>
                  <a:cubicBezTo>
                    <a:pt x="219" y="2347"/>
                    <a:pt x="179" y="2311"/>
                    <a:pt x="204" y="2248"/>
                  </a:cubicBezTo>
                  <a:cubicBezTo>
                    <a:pt x="230" y="2185"/>
                    <a:pt x="229" y="2183"/>
                    <a:pt x="290" y="2183"/>
                  </a:cubicBezTo>
                  <a:cubicBezTo>
                    <a:pt x="293" y="2183"/>
                    <a:pt x="297" y="2183"/>
                    <a:pt x="301" y="2183"/>
                  </a:cubicBezTo>
                  <a:cubicBezTo>
                    <a:pt x="300" y="2152"/>
                    <a:pt x="295" y="2121"/>
                    <a:pt x="287" y="2091"/>
                  </a:cubicBezTo>
                  <a:cubicBezTo>
                    <a:pt x="352" y="1990"/>
                    <a:pt x="504" y="1892"/>
                    <a:pt x="544" y="1864"/>
                  </a:cubicBezTo>
                  <a:cubicBezTo>
                    <a:pt x="599" y="1827"/>
                    <a:pt x="568" y="1726"/>
                    <a:pt x="592" y="1673"/>
                  </a:cubicBezTo>
                  <a:cubicBezTo>
                    <a:pt x="613" y="1626"/>
                    <a:pt x="676" y="1582"/>
                    <a:pt x="679" y="1524"/>
                  </a:cubicBezTo>
                  <a:cubicBezTo>
                    <a:pt x="679" y="1521"/>
                    <a:pt x="679" y="1518"/>
                    <a:pt x="679" y="1515"/>
                  </a:cubicBezTo>
                  <a:cubicBezTo>
                    <a:pt x="679" y="1515"/>
                    <a:pt x="678" y="1514"/>
                    <a:pt x="678" y="1513"/>
                  </a:cubicBezTo>
                  <a:cubicBezTo>
                    <a:pt x="678" y="1511"/>
                    <a:pt x="678" y="1509"/>
                    <a:pt x="677" y="1507"/>
                  </a:cubicBezTo>
                  <a:cubicBezTo>
                    <a:pt x="677" y="1507"/>
                    <a:pt x="677" y="1506"/>
                    <a:pt x="677" y="1506"/>
                  </a:cubicBezTo>
                  <a:cubicBezTo>
                    <a:pt x="676" y="1504"/>
                    <a:pt x="676" y="1502"/>
                    <a:pt x="675" y="1500"/>
                  </a:cubicBezTo>
                  <a:cubicBezTo>
                    <a:pt x="674" y="1499"/>
                    <a:pt x="674" y="1499"/>
                    <a:pt x="674" y="1499"/>
                  </a:cubicBezTo>
                  <a:cubicBezTo>
                    <a:pt x="674" y="1497"/>
                    <a:pt x="672" y="1495"/>
                    <a:pt x="671" y="1493"/>
                  </a:cubicBezTo>
                  <a:moveTo>
                    <a:pt x="654" y="0"/>
                  </a:moveTo>
                  <a:cubicBezTo>
                    <a:pt x="709" y="87"/>
                    <a:pt x="755" y="180"/>
                    <a:pt x="791" y="278"/>
                  </a:cubicBezTo>
                  <a:cubicBezTo>
                    <a:pt x="807" y="279"/>
                    <a:pt x="826" y="280"/>
                    <a:pt x="838" y="283"/>
                  </a:cubicBezTo>
                  <a:cubicBezTo>
                    <a:pt x="839" y="283"/>
                    <a:pt x="840" y="284"/>
                    <a:pt x="842" y="284"/>
                  </a:cubicBezTo>
                  <a:cubicBezTo>
                    <a:pt x="852" y="288"/>
                    <a:pt x="861" y="289"/>
                    <a:pt x="867" y="289"/>
                  </a:cubicBezTo>
                  <a:cubicBezTo>
                    <a:pt x="878" y="289"/>
                    <a:pt x="883" y="285"/>
                    <a:pt x="886" y="281"/>
                  </a:cubicBezTo>
                  <a:cubicBezTo>
                    <a:pt x="889" y="277"/>
                    <a:pt x="890" y="272"/>
                    <a:pt x="892" y="272"/>
                  </a:cubicBezTo>
                  <a:cubicBezTo>
                    <a:pt x="892" y="272"/>
                    <a:pt x="892" y="272"/>
                    <a:pt x="892" y="272"/>
                  </a:cubicBezTo>
                  <a:cubicBezTo>
                    <a:pt x="904" y="277"/>
                    <a:pt x="922" y="280"/>
                    <a:pt x="940" y="280"/>
                  </a:cubicBezTo>
                  <a:cubicBezTo>
                    <a:pt x="954" y="280"/>
                    <a:pt x="967" y="278"/>
                    <a:pt x="977" y="274"/>
                  </a:cubicBezTo>
                  <a:cubicBezTo>
                    <a:pt x="884" y="167"/>
                    <a:pt x="775" y="75"/>
                    <a:pt x="654" y="0"/>
                  </a:cubicBezTo>
                </a:path>
              </a:pathLst>
            </a:custGeom>
            <a:solidFill>
              <a:srgbClr val="B5C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ṣḷiḍê">
              <a:extLst>
                <a:ext uri="{FF2B5EF4-FFF2-40B4-BE49-F238E27FC236}">
                  <a16:creationId xmlns:a16="http://schemas.microsoft.com/office/drawing/2014/main" id="{D02AB731-C694-4A5A-8113-BF10DB598AA9}"/>
                </a:ext>
              </a:extLst>
            </p:cNvPr>
            <p:cNvSpPr/>
            <p:nvPr/>
          </p:nvSpPr>
          <p:spPr bwMode="auto">
            <a:xfrm>
              <a:off x="5453063" y="1911351"/>
              <a:ext cx="233363" cy="711200"/>
            </a:xfrm>
            <a:custGeom>
              <a:avLst/>
              <a:gdLst>
                <a:gd name="T0" fmla="*/ 73 w 195"/>
                <a:gd name="T1" fmla="*/ 0 h 595"/>
                <a:gd name="T2" fmla="*/ 87 w 195"/>
                <a:gd name="T3" fmla="*/ 595 h 595"/>
                <a:gd name="T4" fmla="*/ 195 w 195"/>
                <a:gd name="T5" fmla="*/ 575 h 595"/>
                <a:gd name="T6" fmla="*/ 133 w 195"/>
                <a:gd name="T7" fmla="*/ 5 h 595"/>
                <a:gd name="T8" fmla="*/ 73 w 195"/>
                <a:gd name="T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595">
                  <a:moveTo>
                    <a:pt x="73" y="0"/>
                  </a:moveTo>
                  <a:cubicBezTo>
                    <a:pt x="73" y="0"/>
                    <a:pt x="0" y="185"/>
                    <a:pt x="87" y="595"/>
                  </a:cubicBezTo>
                  <a:cubicBezTo>
                    <a:pt x="195" y="575"/>
                    <a:pt x="195" y="575"/>
                    <a:pt x="195" y="575"/>
                  </a:cubicBezTo>
                  <a:cubicBezTo>
                    <a:pt x="195" y="575"/>
                    <a:pt x="96" y="222"/>
                    <a:pt x="133" y="5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726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ṩľíḍé">
              <a:extLst>
                <a:ext uri="{FF2B5EF4-FFF2-40B4-BE49-F238E27FC236}">
                  <a16:creationId xmlns:a16="http://schemas.microsoft.com/office/drawing/2014/main" id="{DFA3D554-AD31-418A-AC8B-C2DA5ECEE16F}"/>
                </a:ext>
              </a:extLst>
            </p:cNvPr>
            <p:cNvSpPr/>
            <p:nvPr/>
          </p:nvSpPr>
          <p:spPr bwMode="auto">
            <a:xfrm>
              <a:off x="5373688" y="1062038"/>
              <a:ext cx="771525" cy="906463"/>
            </a:xfrm>
            <a:custGeom>
              <a:avLst/>
              <a:gdLst>
                <a:gd name="T0" fmla="*/ 569 w 644"/>
                <a:gd name="T1" fmla="*/ 0 h 758"/>
                <a:gd name="T2" fmla="*/ 107 w 644"/>
                <a:gd name="T3" fmla="*/ 327 h 758"/>
                <a:gd name="T4" fmla="*/ 157 w 644"/>
                <a:gd name="T5" fmla="*/ 742 h 758"/>
                <a:gd name="T6" fmla="*/ 536 w 644"/>
                <a:gd name="T7" fmla="*/ 565 h 758"/>
                <a:gd name="T8" fmla="*/ 569 w 644"/>
                <a:gd name="T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4" h="758">
                  <a:moveTo>
                    <a:pt x="569" y="0"/>
                  </a:moveTo>
                  <a:cubicBezTo>
                    <a:pt x="569" y="0"/>
                    <a:pt x="215" y="133"/>
                    <a:pt x="107" y="327"/>
                  </a:cubicBezTo>
                  <a:cubicBezTo>
                    <a:pt x="0" y="520"/>
                    <a:pt x="157" y="742"/>
                    <a:pt x="157" y="742"/>
                  </a:cubicBezTo>
                  <a:cubicBezTo>
                    <a:pt x="157" y="742"/>
                    <a:pt x="429" y="758"/>
                    <a:pt x="536" y="565"/>
                  </a:cubicBezTo>
                  <a:cubicBezTo>
                    <a:pt x="644" y="371"/>
                    <a:pt x="569" y="0"/>
                    <a:pt x="569" y="0"/>
                  </a:cubicBezTo>
                  <a:close/>
                </a:path>
              </a:pathLst>
            </a:custGeom>
            <a:solidFill>
              <a:srgbClr val="64A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şḻíḋè">
              <a:extLst>
                <a:ext uri="{FF2B5EF4-FFF2-40B4-BE49-F238E27FC236}">
                  <a16:creationId xmlns:a16="http://schemas.microsoft.com/office/drawing/2014/main" id="{BAAE93B3-65D8-4149-8FED-E1917AD738DB}"/>
                </a:ext>
              </a:extLst>
            </p:cNvPr>
            <p:cNvSpPr/>
            <p:nvPr/>
          </p:nvSpPr>
          <p:spPr bwMode="auto">
            <a:xfrm>
              <a:off x="5535613" y="1392238"/>
              <a:ext cx="336550" cy="557213"/>
            </a:xfrm>
            <a:custGeom>
              <a:avLst/>
              <a:gdLst>
                <a:gd name="T0" fmla="*/ 21 w 280"/>
                <a:gd name="T1" fmla="*/ 466 h 467"/>
                <a:gd name="T2" fmla="*/ 62 w 280"/>
                <a:gd name="T3" fmla="*/ 466 h 467"/>
                <a:gd name="T4" fmla="*/ 280 w 280"/>
                <a:gd name="T5" fmla="*/ 0 h 467"/>
                <a:gd name="T6" fmla="*/ 0 w 280"/>
                <a:gd name="T7" fmla="*/ 432 h 467"/>
                <a:gd name="T8" fmla="*/ 21 w 280"/>
                <a:gd name="T9" fmla="*/ 46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467">
                  <a:moveTo>
                    <a:pt x="21" y="466"/>
                  </a:moveTo>
                  <a:cubicBezTo>
                    <a:pt x="21" y="466"/>
                    <a:pt x="37" y="467"/>
                    <a:pt x="62" y="46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12" y="454"/>
                    <a:pt x="21" y="466"/>
                    <a:pt x="21" y="466"/>
                  </a:cubicBezTo>
                  <a:close/>
                </a:path>
              </a:pathLst>
            </a:custGeom>
            <a:solidFill>
              <a:srgbClr val="698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sľïḋè">
              <a:extLst>
                <a:ext uri="{FF2B5EF4-FFF2-40B4-BE49-F238E27FC236}">
                  <a16:creationId xmlns:a16="http://schemas.microsoft.com/office/drawing/2014/main" id="{EE6AE5C8-0724-43B0-8DEE-2C311825A361}"/>
                </a:ext>
              </a:extLst>
            </p:cNvPr>
            <p:cNvSpPr/>
            <p:nvPr/>
          </p:nvSpPr>
          <p:spPr bwMode="auto">
            <a:xfrm>
              <a:off x="4737101" y="1639888"/>
              <a:ext cx="812800" cy="685800"/>
            </a:xfrm>
            <a:custGeom>
              <a:avLst/>
              <a:gdLst>
                <a:gd name="T0" fmla="*/ 0 w 678"/>
                <a:gd name="T1" fmla="*/ 68 h 574"/>
                <a:gd name="T2" fmla="*/ 293 w 678"/>
                <a:gd name="T3" fmla="*/ 479 h 574"/>
                <a:gd name="T4" fmla="*/ 664 w 678"/>
                <a:gd name="T5" fmla="*/ 433 h 574"/>
                <a:gd name="T6" fmla="*/ 504 w 678"/>
                <a:gd name="T7" fmla="*/ 95 h 574"/>
                <a:gd name="T8" fmla="*/ 0 w 678"/>
                <a:gd name="T9" fmla="*/ 68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574">
                  <a:moveTo>
                    <a:pt x="0" y="68"/>
                  </a:moveTo>
                  <a:cubicBezTo>
                    <a:pt x="0" y="68"/>
                    <a:pt x="120" y="384"/>
                    <a:pt x="293" y="479"/>
                  </a:cubicBezTo>
                  <a:cubicBezTo>
                    <a:pt x="467" y="574"/>
                    <a:pt x="664" y="433"/>
                    <a:pt x="664" y="433"/>
                  </a:cubicBezTo>
                  <a:cubicBezTo>
                    <a:pt x="664" y="433"/>
                    <a:pt x="678" y="191"/>
                    <a:pt x="504" y="95"/>
                  </a:cubicBezTo>
                  <a:cubicBezTo>
                    <a:pt x="331" y="0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64A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ṧľiḓé">
              <a:extLst>
                <a:ext uri="{FF2B5EF4-FFF2-40B4-BE49-F238E27FC236}">
                  <a16:creationId xmlns:a16="http://schemas.microsoft.com/office/drawing/2014/main" id="{F8E76E9C-B6DC-4131-AC5D-EA4E47902D38}"/>
                </a:ext>
              </a:extLst>
            </p:cNvPr>
            <p:cNvSpPr/>
            <p:nvPr/>
          </p:nvSpPr>
          <p:spPr bwMode="auto">
            <a:xfrm>
              <a:off x="5033963" y="1882776"/>
              <a:ext cx="500063" cy="296863"/>
            </a:xfrm>
            <a:custGeom>
              <a:avLst/>
              <a:gdLst>
                <a:gd name="T0" fmla="*/ 417 w 418"/>
                <a:gd name="T1" fmla="*/ 229 h 248"/>
                <a:gd name="T2" fmla="*/ 417 w 418"/>
                <a:gd name="T3" fmla="*/ 193 h 248"/>
                <a:gd name="T4" fmla="*/ 0 w 418"/>
                <a:gd name="T5" fmla="*/ 0 h 248"/>
                <a:gd name="T6" fmla="*/ 386 w 418"/>
                <a:gd name="T7" fmla="*/ 248 h 248"/>
                <a:gd name="T8" fmla="*/ 417 w 418"/>
                <a:gd name="T9" fmla="*/ 22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248">
                  <a:moveTo>
                    <a:pt x="417" y="229"/>
                  </a:moveTo>
                  <a:cubicBezTo>
                    <a:pt x="417" y="229"/>
                    <a:pt x="418" y="215"/>
                    <a:pt x="417" y="19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6" y="248"/>
                    <a:pt x="386" y="248"/>
                    <a:pt x="386" y="248"/>
                  </a:cubicBezTo>
                  <a:cubicBezTo>
                    <a:pt x="406" y="237"/>
                    <a:pt x="417" y="229"/>
                    <a:pt x="417" y="229"/>
                  </a:cubicBezTo>
                  <a:close/>
                </a:path>
              </a:pathLst>
            </a:custGeom>
            <a:solidFill>
              <a:srgbClr val="698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ṣļiḋê">
              <a:extLst>
                <a:ext uri="{FF2B5EF4-FFF2-40B4-BE49-F238E27FC236}">
                  <a16:creationId xmlns:a16="http://schemas.microsoft.com/office/drawing/2014/main" id="{8E4BE86E-CB0A-4A13-ADDC-A22C4CD894A6}"/>
                </a:ext>
              </a:extLst>
            </p:cNvPr>
            <p:cNvSpPr/>
            <p:nvPr/>
          </p:nvSpPr>
          <p:spPr bwMode="auto">
            <a:xfrm>
              <a:off x="5561013" y="1377951"/>
              <a:ext cx="587375" cy="600075"/>
            </a:xfrm>
            <a:custGeom>
              <a:avLst/>
              <a:gdLst>
                <a:gd name="T0" fmla="*/ 0 w 490"/>
                <a:gd name="T1" fmla="*/ 478 h 502"/>
                <a:gd name="T2" fmla="*/ 437 w 490"/>
                <a:gd name="T3" fmla="*/ 0 h 502"/>
                <a:gd name="T4" fmla="*/ 0 w 490"/>
                <a:gd name="T5" fmla="*/ 47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0" h="502">
                  <a:moveTo>
                    <a:pt x="0" y="478"/>
                  </a:moveTo>
                  <a:cubicBezTo>
                    <a:pt x="0" y="478"/>
                    <a:pt x="385" y="336"/>
                    <a:pt x="437" y="0"/>
                  </a:cubicBezTo>
                  <a:cubicBezTo>
                    <a:pt x="437" y="0"/>
                    <a:pt x="490" y="502"/>
                    <a:pt x="0" y="478"/>
                  </a:cubicBezTo>
                  <a:close/>
                </a:path>
              </a:pathLst>
            </a:custGeom>
            <a:solidFill>
              <a:srgbClr val="539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492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104D9-8BB1-4EA7-8735-11BAF0CE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PROJECT PEODUCER - 1</a:t>
            </a:r>
            <a:endParaRPr lang="zh-CN" altLang="en-US" sz="4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B74AFD-2163-4715-9287-A51F5B75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29E911-BD39-47E7-82B4-AA4F0223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2724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8E7F632-017F-41BB-A9D5-B2FB9774D20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2036" y="1145193"/>
            <a:ext cx="9962241" cy="4656959"/>
            <a:chOff x="1042036" y="1145193"/>
            <a:chExt cx="9962241" cy="4656959"/>
          </a:xfrm>
        </p:grpSpPr>
        <p:sp>
          <p:nvSpPr>
            <p:cNvPr id="6" name="îSḻïḍê">
              <a:extLst>
                <a:ext uri="{FF2B5EF4-FFF2-40B4-BE49-F238E27FC236}">
                  <a16:creationId xmlns:a16="http://schemas.microsoft.com/office/drawing/2014/main" id="{F1BA4C87-8227-44B6-9782-74D792B4132E}"/>
                </a:ext>
              </a:extLst>
            </p:cNvPr>
            <p:cNvSpPr/>
            <p:nvPr/>
          </p:nvSpPr>
          <p:spPr>
            <a:xfrm>
              <a:off x="1042036" y="2918066"/>
              <a:ext cx="1685925" cy="1428269"/>
            </a:xfrm>
            <a:prstGeom prst="ellipse">
              <a:avLst/>
            </a:prstGeom>
            <a:solidFill>
              <a:srgbClr val="92D050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3765"/>
              <a:r>
                <a:rPr lang="en-US" altLang="zh-CN" sz="1500" dirty="0" err="1"/>
                <a:t>Scrapy</a:t>
              </a:r>
              <a:r>
                <a:rPr lang="zh-CN" altLang="en-US" sz="1500" dirty="0"/>
                <a:t>构造</a:t>
              </a:r>
              <a:r>
                <a:rPr lang="en-US" altLang="zh-CN" sz="1500" dirty="0"/>
                <a:t>requests</a:t>
              </a:r>
              <a:endParaRPr sz="1500" dirty="0"/>
            </a:p>
          </p:txBody>
        </p:sp>
        <p:sp>
          <p:nvSpPr>
            <p:cNvPr id="7" name="íŝļídê">
              <a:extLst>
                <a:ext uri="{FF2B5EF4-FFF2-40B4-BE49-F238E27FC236}">
                  <a16:creationId xmlns:a16="http://schemas.microsoft.com/office/drawing/2014/main" id="{815C2B73-1376-49AB-A570-5D2716EEC947}"/>
                </a:ext>
              </a:extLst>
            </p:cNvPr>
            <p:cNvSpPr/>
            <p:nvPr/>
          </p:nvSpPr>
          <p:spPr>
            <a:xfrm>
              <a:off x="3124200" y="2918066"/>
              <a:ext cx="1685925" cy="1428269"/>
            </a:xfrm>
            <a:prstGeom prst="ellipse">
              <a:avLst/>
            </a:prstGeom>
            <a:solidFill>
              <a:srgbClr val="92D050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85000" lnSpcReduction="10000"/>
            </a:bodyPr>
            <a:lstStyle/>
            <a:p>
              <a:pPr algn="ctr" defTabSz="913765"/>
              <a:r>
                <a:rPr lang="en-US" altLang="zh-CN" dirty="0" err="1"/>
                <a:t>Scrapy</a:t>
              </a:r>
              <a:r>
                <a:rPr lang="zh-CN" altLang="en-US" dirty="0"/>
                <a:t>取得</a:t>
              </a:r>
              <a:r>
                <a:rPr lang="en-US" altLang="zh-CN" dirty="0"/>
                <a:t>requests</a:t>
              </a:r>
              <a:r>
                <a:rPr lang="zh-CN" altLang="en-US" dirty="0"/>
                <a:t>进行爬取分析</a:t>
              </a:r>
              <a:endParaRPr dirty="0"/>
            </a:p>
          </p:txBody>
        </p:sp>
        <p:sp>
          <p:nvSpPr>
            <p:cNvPr id="8" name="íşḷiḋê">
              <a:extLst>
                <a:ext uri="{FF2B5EF4-FFF2-40B4-BE49-F238E27FC236}">
                  <a16:creationId xmlns:a16="http://schemas.microsoft.com/office/drawing/2014/main" id="{6073C0B3-9675-4015-8871-5E3404CB0E15}"/>
                </a:ext>
              </a:extLst>
            </p:cNvPr>
            <p:cNvSpPr/>
            <p:nvPr/>
          </p:nvSpPr>
          <p:spPr>
            <a:xfrm>
              <a:off x="9576008" y="2918066"/>
              <a:ext cx="1428269" cy="1428269"/>
            </a:xfrm>
            <a:prstGeom prst="ellipse">
              <a:avLst/>
            </a:prstGeom>
            <a:solidFill>
              <a:srgbClr val="FFC000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 defTabSz="913765"/>
              <a:r>
                <a:rPr lang="zh-CN" altLang="en-US" dirty="0"/>
                <a:t>使用</a:t>
              </a:r>
              <a:r>
                <a:rPr lang="en-US" altLang="zh-CN" dirty="0" err="1"/>
                <a:t>mongodb</a:t>
              </a:r>
              <a:r>
                <a:rPr lang="en-US" altLang="zh-CN" dirty="0"/>
                <a:t>-charts</a:t>
              </a:r>
              <a:r>
                <a:rPr lang="zh-CN" altLang="en-US" dirty="0"/>
                <a:t>进行数据分析可视化</a:t>
              </a:r>
              <a:endParaRPr dirty="0"/>
            </a:p>
          </p:txBody>
        </p:sp>
        <p:sp>
          <p:nvSpPr>
            <p:cNvPr id="9" name="íSľíḍé">
              <a:extLst>
                <a:ext uri="{FF2B5EF4-FFF2-40B4-BE49-F238E27FC236}">
                  <a16:creationId xmlns:a16="http://schemas.microsoft.com/office/drawing/2014/main" id="{0A6E87A9-8106-4FD4-BB1B-3118B9A5B216}"/>
                </a:ext>
              </a:extLst>
            </p:cNvPr>
            <p:cNvSpPr/>
            <p:nvPr/>
          </p:nvSpPr>
          <p:spPr>
            <a:xfrm>
              <a:off x="5375515" y="2918066"/>
              <a:ext cx="1685925" cy="1428269"/>
            </a:xfrm>
            <a:prstGeom prst="ellipse">
              <a:avLst/>
            </a:prstGeom>
            <a:solidFill>
              <a:srgbClr val="92D050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 defTabSz="913765"/>
              <a:r>
                <a:rPr lang="zh-CN" altLang="en-US" dirty="0">
                  <a:solidFill>
                    <a:schemeClr val="bg1"/>
                  </a:solidFill>
                </a:rPr>
                <a:t>爬取过程由</a:t>
              </a:r>
              <a:r>
                <a:rPr lang="en-US" altLang="zh-CN" dirty="0">
                  <a:solidFill>
                    <a:schemeClr val="bg1"/>
                  </a:solidFill>
                </a:rPr>
                <a:t>middleware</a:t>
              </a:r>
              <a:r>
                <a:rPr lang="zh-CN" altLang="en-US" dirty="0">
                  <a:solidFill>
                    <a:schemeClr val="bg1"/>
                  </a:solidFill>
                </a:rPr>
                <a:t>控制从而使用</a:t>
              </a:r>
              <a:r>
                <a:rPr lang="en-US" altLang="zh-CN" dirty="0">
                  <a:solidFill>
                    <a:schemeClr val="bg1"/>
                  </a:solidFill>
                </a:rPr>
                <a:t>proxy cookies</a:t>
              </a:r>
              <a:r>
                <a:rPr lang="zh-CN" altLang="en-US" dirty="0">
                  <a:solidFill>
                    <a:schemeClr val="bg1"/>
                  </a:solidFill>
                </a:rPr>
                <a:t>伪装</a:t>
              </a:r>
            </a:p>
            <a:p>
              <a:pPr algn="ctr" defTabSz="913765"/>
              <a:endParaRPr dirty="0"/>
            </a:p>
          </p:txBody>
        </p:sp>
        <p:sp>
          <p:nvSpPr>
            <p:cNvPr id="10" name="îśļïḑé">
              <a:extLst>
                <a:ext uri="{FF2B5EF4-FFF2-40B4-BE49-F238E27FC236}">
                  <a16:creationId xmlns:a16="http://schemas.microsoft.com/office/drawing/2014/main" id="{FCB16567-4895-4D36-B5EF-C0447203305B}"/>
                </a:ext>
              </a:extLst>
            </p:cNvPr>
            <p:cNvSpPr/>
            <p:nvPr/>
          </p:nvSpPr>
          <p:spPr>
            <a:xfrm>
              <a:off x="7475761" y="2918066"/>
              <a:ext cx="1428269" cy="1428269"/>
            </a:xfrm>
            <a:prstGeom prst="ellipse">
              <a:avLst/>
            </a:prstGeom>
            <a:solidFill>
              <a:srgbClr val="FFC000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3765"/>
              <a:r>
                <a:rPr lang="zh-CN" altLang="en-US" sz="1500" dirty="0"/>
                <a:t>存储到</a:t>
              </a:r>
              <a:r>
                <a:rPr lang="en-US" altLang="zh-CN" sz="1500" dirty="0" err="1"/>
                <a:t>mongodb</a:t>
              </a:r>
              <a:r>
                <a:rPr lang="zh-CN" altLang="en-US" sz="1500" dirty="0"/>
                <a:t>数据库</a:t>
              </a:r>
              <a:endParaRPr sz="1500" dirty="0"/>
            </a:p>
          </p:txBody>
        </p:sp>
        <p:sp>
          <p:nvSpPr>
            <p:cNvPr id="11" name="iṡḷïḓe">
              <a:extLst>
                <a:ext uri="{FF2B5EF4-FFF2-40B4-BE49-F238E27FC236}">
                  <a16:creationId xmlns:a16="http://schemas.microsoft.com/office/drawing/2014/main" id="{C27F6248-FEF8-4623-B0A6-4D04850BD17D}"/>
                </a:ext>
              </a:extLst>
            </p:cNvPr>
            <p:cNvSpPr/>
            <p:nvPr/>
          </p:nvSpPr>
          <p:spPr bwMode="auto">
            <a:xfrm flipH="1">
              <a:off x="2020118" y="4362979"/>
              <a:ext cx="1838325" cy="669925"/>
            </a:xfrm>
            <a:custGeom>
              <a:avLst/>
              <a:gdLst>
                <a:gd name="T0" fmla="*/ 13 w 487"/>
                <a:gd name="T1" fmla="*/ 0 h 176"/>
                <a:gd name="T2" fmla="*/ 0 w 487"/>
                <a:gd name="T3" fmla="*/ 50 h 176"/>
                <a:gd name="T4" fmla="*/ 14 w 487"/>
                <a:gd name="T5" fmla="*/ 31 h 176"/>
                <a:gd name="T6" fmla="*/ 17 w 487"/>
                <a:gd name="T7" fmla="*/ 40 h 176"/>
                <a:gd name="T8" fmla="*/ 20 w 487"/>
                <a:gd name="T9" fmla="*/ 46 h 176"/>
                <a:gd name="T10" fmla="*/ 21 w 487"/>
                <a:gd name="T11" fmla="*/ 47 h 176"/>
                <a:gd name="T12" fmla="*/ 42 w 487"/>
                <a:gd name="T13" fmla="*/ 79 h 176"/>
                <a:gd name="T14" fmla="*/ 84 w 487"/>
                <a:gd name="T15" fmla="*/ 121 h 176"/>
                <a:gd name="T16" fmla="*/ 115 w 487"/>
                <a:gd name="T17" fmla="*/ 141 h 176"/>
                <a:gd name="T18" fmla="*/ 121 w 487"/>
                <a:gd name="T19" fmla="*/ 144 h 176"/>
                <a:gd name="T20" fmla="*/ 134 w 487"/>
                <a:gd name="T21" fmla="*/ 151 h 176"/>
                <a:gd name="T22" fmla="*/ 140 w 487"/>
                <a:gd name="T23" fmla="*/ 154 h 176"/>
                <a:gd name="T24" fmla="*/ 160 w 487"/>
                <a:gd name="T25" fmla="*/ 161 h 176"/>
                <a:gd name="T26" fmla="*/ 239 w 487"/>
                <a:gd name="T27" fmla="*/ 176 h 176"/>
                <a:gd name="T28" fmla="*/ 259 w 487"/>
                <a:gd name="T29" fmla="*/ 176 h 176"/>
                <a:gd name="T30" fmla="*/ 265 w 487"/>
                <a:gd name="T31" fmla="*/ 176 h 176"/>
                <a:gd name="T32" fmla="*/ 277 w 487"/>
                <a:gd name="T33" fmla="*/ 175 h 176"/>
                <a:gd name="T34" fmla="*/ 336 w 487"/>
                <a:gd name="T35" fmla="*/ 164 h 176"/>
                <a:gd name="T36" fmla="*/ 437 w 487"/>
                <a:gd name="T37" fmla="*/ 106 h 176"/>
                <a:gd name="T38" fmla="*/ 481 w 487"/>
                <a:gd name="T39" fmla="*/ 50 h 176"/>
                <a:gd name="T40" fmla="*/ 486 w 487"/>
                <a:gd name="T41" fmla="*/ 41 h 176"/>
                <a:gd name="T42" fmla="*/ 471 w 487"/>
                <a:gd name="T43" fmla="*/ 30 h 176"/>
                <a:gd name="T44" fmla="*/ 468 w 487"/>
                <a:gd name="T45" fmla="*/ 37 h 176"/>
                <a:gd name="T46" fmla="*/ 443 w 487"/>
                <a:gd name="T47" fmla="*/ 73 h 176"/>
                <a:gd name="T48" fmla="*/ 367 w 487"/>
                <a:gd name="T49" fmla="*/ 132 h 176"/>
                <a:gd name="T50" fmla="*/ 344 w 487"/>
                <a:gd name="T51" fmla="*/ 142 h 176"/>
                <a:gd name="T52" fmla="*/ 329 w 487"/>
                <a:gd name="T53" fmla="*/ 147 h 176"/>
                <a:gd name="T54" fmla="*/ 279 w 487"/>
                <a:gd name="T55" fmla="*/ 157 h 176"/>
                <a:gd name="T56" fmla="*/ 270 w 487"/>
                <a:gd name="T57" fmla="*/ 157 h 176"/>
                <a:gd name="T58" fmla="*/ 261 w 487"/>
                <a:gd name="T59" fmla="*/ 158 h 176"/>
                <a:gd name="T60" fmla="*/ 187 w 487"/>
                <a:gd name="T61" fmla="*/ 150 h 176"/>
                <a:gd name="T62" fmla="*/ 174 w 487"/>
                <a:gd name="T63" fmla="*/ 147 h 176"/>
                <a:gd name="T64" fmla="*/ 168 w 487"/>
                <a:gd name="T65" fmla="*/ 145 h 176"/>
                <a:gd name="T66" fmla="*/ 156 w 487"/>
                <a:gd name="T67" fmla="*/ 140 h 176"/>
                <a:gd name="T68" fmla="*/ 150 w 487"/>
                <a:gd name="T69" fmla="*/ 138 h 176"/>
                <a:gd name="T70" fmla="*/ 137 w 487"/>
                <a:gd name="T71" fmla="*/ 132 h 176"/>
                <a:gd name="T72" fmla="*/ 111 w 487"/>
                <a:gd name="T73" fmla="*/ 118 h 176"/>
                <a:gd name="T74" fmla="*/ 102 w 487"/>
                <a:gd name="T75" fmla="*/ 112 h 176"/>
                <a:gd name="T76" fmla="*/ 81 w 487"/>
                <a:gd name="T77" fmla="*/ 95 h 176"/>
                <a:gd name="T78" fmla="*/ 75 w 487"/>
                <a:gd name="T79" fmla="*/ 89 h 176"/>
                <a:gd name="T80" fmla="*/ 71 w 487"/>
                <a:gd name="T81" fmla="*/ 85 h 176"/>
                <a:gd name="T82" fmla="*/ 38 w 487"/>
                <a:gd name="T83" fmla="*/ 40 h 176"/>
                <a:gd name="T84" fmla="*/ 37 w 487"/>
                <a:gd name="T85" fmla="*/ 38 h 176"/>
                <a:gd name="T86" fmla="*/ 37 w 487"/>
                <a:gd name="T87" fmla="*/ 37 h 176"/>
                <a:gd name="T88" fmla="*/ 36 w 487"/>
                <a:gd name="T89" fmla="*/ 36 h 176"/>
                <a:gd name="T90" fmla="*/ 32 w 487"/>
                <a:gd name="T91" fmla="*/ 28 h 176"/>
                <a:gd name="T92" fmla="*/ 41 w 487"/>
                <a:gd name="T93" fmla="*/ 23 h 176"/>
                <a:gd name="T94" fmla="*/ 54 w 487"/>
                <a:gd name="T95" fmla="*/ 2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7" h="176">
                  <a:moveTo>
                    <a:pt x="54" y="25"/>
                  </a:moveTo>
                  <a:cubicBezTo>
                    <a:pt x="40" y="19"/>
                    <a:pt x="26" y="11"/>
                    <a:pt x="13" y="0"/>
                  </a:cubicBezTo>
                  <a:cubicBezTo>
                    <a:pt x="6" y="16"/>
                    <a:pt x="2" y="33"/>
                    <a:pt x="0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1" y="49"/>
                    <a:pt x="1" y="47"/>
                    <a:pt x="3" y="45"/>
                  </a:cubicBezTo>
                  <a:cubicBezTo>
                    <a:pt x="5" y="40"/>
                    <a:pt x="8" y="35"/>
                    <a:pt x="14" y="31"/>
                  </a:cubicBezTo>
                  <a:cubicBezTo>
                    <a:pt x="14" y="31"/>
                    <a:pt x="14" y="33"/>
                    <a:pt x="15" y="35"/>
                  </a:cubicBezTo>
                  <a:cubicBezTo>
                    <a:pt x="16" y="37"/>
                    <a:pt x="17" y="38"/>
                    <a:pt x="17" y="40"/>
                  </a:cubicBezTo>
                  <a:cubicBezTo>
                    <a:pt x="18" y="41"/>
                    <a:pt x="19" y="43"/>
                    <a:pt x="20" y="4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30" y="63"/>
                    <a:pt x="36" y="71"/>
                    <a:pt x="42" y="79"/>
                  </a:cubicBezTo>
                  <a:cubicBezTo>
                    <a:pt x="48" y="87"/>
                    <a:pt x="55" y="94"/>
                    <a:pt x="62" y="101"/>
                  </a:cubicBezTo>
                  <a:cubicBezTo>
                    <a:pt x="69" y="108"/>
                    <a:pt x="76" y="115"/>
                    <a:pt x="84" y="121"/>
                  </a:cubicBezTo>
                  <a:cubicBezTo>
                    <a:pt x="92" y="127"/>
                    <a:pt x="100" y="132"/>
                    <a:pt x="108" y="137"/>
                  </a:cubicBezTo>
                  <a:cubicBezTo>
                    <a:pt x="110" y="139"/>
                    <a:pt x="112" y="140"/>
                    <a:pt x="115" y="141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20" y="144"/>
                    <a:pt x="121" y="144"/>
                  </a:cubicBezTo>
                  <a:cubicBezTo>
                    <a:pt x="123" y="145"/>
                    <a:pt x="125" y="147"/>
                    <a:pt x="127" y="148"/>
                  </a:cubicBezTo>
                  <a:cubicBezTo>
                    <a:pt x="129" y="149"/>
                    <a:pt x="132" y="150"/>
                    <a:pt x="134" y="151"/>
                  </a:cubicBezTo>
                  <a:cubicBezTo>
                    <a:pt x="135" y="151"/>
                    <a:pt x="136" y="152"/>
                    <a:pt x="137" y="152"/>
                  </a:cubicBezTo>
                  <a:cubicBezTo>
                    <a:pt x="140" y="154"/>
                    <a:pt x="140" y="154"/>
                    <a:pt x="140" y="154"/>
                  </a:cubicBezTo>
                  <a:cubicBezTo>
                    <a:pt x="142" y="154"/>
                    <a:pt x="144" y="155"/>
                    <a:pt x="147" y="156"/>
                  </a:cubicBezTo>
                  <a:cubicBezTo>
                    <a:pt x="151" y="158"/>
                    <a:pt x="155" y="160"/>
                    <a:pt x="160" y="161"/>
                  </a:cubicBezTo>
                  <a:cubicBezTo>
                    <a:pt x="169" y="164"/>
                    <a:pt x="178" y="166"/>
                    <a:pt x="186" y="169"/>
                  </a:cubicBezTo>
                  <a:cubicBezTo>
                    <a:pt x="204" y="173"/>
                    <a:pt x="222" y="175"/>
                    <a:pt x="239" y="176"/>
                  </a:cubicBezTo>
                  <a:cubicBezTo>
                    <a:pt x="244" y="176"/>
                    <a:pt x="248" y="176"/>
                    <a:pt x="252" y="176"/>
                  </a:cubicBezTo>
                  <a:cubicBezTo>
                    <a:pt x="254" y="176"/>
                    <a:pt x="256" y="176"/>
                    <a:pt x="259" y="176"/>
                  </a:cubicBezTo>
                  <a:cubicBezTo>
                    <a:pt x="260" y="176"/>
                    <a:pt x="261" y="176"/>
                    <a:pt x="262" y="176"/>
                  </a:cubicBezTo>
                  <a:cubicBezTo>
                    <a:pt x="263" y="176"/>
                    <a:pt x="264" y="176"/>
                    <a:pt x="265" y="176"/>
                  </a:cubicBezTo>
                  <a:cubicBezTo>
                    <a:pt x="267" y="176"/>
                    <a:pt x="269" y="176"/>
                    <a:pt x="271" y="175"/>
                  </a:cubicBezTo>
                  <a:cubicBezTo>
                    <a:pt x="273" y="175"/>
                    <a:pt x="275" y="175"/>
                    <a:pt x="277" y="175"/>
                  </a:cubicBezTo>
                  <a:cubicBezTo>
                    <a:pt x="282" y="175"/>
                    <a:pt x="286" y="174"/>
                    <a:pt x="290" y="174"/>
                  </a:cubicBezTo>
                  <a:cubicBezTo>
                    <a:pt x="306" y="172"/>
                    <a:pt x="321" y="168"/>
                    <a:pt x="336" y="164"/>
                  </a:cubicBezTo>
                  <a:cubicBezTo>
                    <a:pt x="365" y="155"/>
                    <a:pt x="390" y="142"/>
                    <a:pt x="410" y="128"/>
                  </a:cubicBezTo>
                  <a:cubicBezTo>
                    <a:pt x="420" y="121"/>
                    <a:pt x="429" y="113"/>
                    <a:pt x="437" y="106"/>
                  </a:cubicBezTo>
                  <a:cubicBezTo>
                    <a:pt x="445" y="99"/>
                    <a:pt x="452" y="91"/>
                    <a:pt x="457" y="85"/>
                  </a:cubicBezTo>
                  <a:cubicBezTo>
                    <a:pt x="469" y="71"/>
                    <a:pt x="476" y="59"/>
                    <a:pt x="481" y="50"/>
                  </a:cubicBezTo>
                  <a:cubicBezTo>
                    <a:pt x="482" y="48"/>
                    <a:pt x="483" y="46"/>
                    <a:pt x="484" y="45"/>
                  </a:cubicBezTo>
                  <a:cubicBezTo>
                    <a:pt x="485" y="43"/>
                    <a:pt x="485" y="42"/>
                    <a:pt x="486" y="41"/>
                  </a:cubicBezTo>
                  <a:cubicBezTo>
                    <a:pt x="487" y="38"/>
                    <a:pt x="487" y="37"/>
                    <a:pt x="487" y="37"/>
                  </a:cubicBezTo>
                  <a:cubicBezTo>
                    <a:pt x="471" y="30"/>
                    <a:pt x="471" y="30"/>
                    <a:pt x="471" y="30"/>
                  </a:cubicBezTo>
                  <a:cubicBezTo>
                    <a:pt x="471" y="30"/>
                    <a:pt x="471" y="31"/>
                    <a:pt x="470" y="33"/>
                  </a:cubicBezTo>
                  <a:cubicBezTo>
                    <a:pt x="469" y="34"/>
                    <a:pt x="468" y="35"/>
                    <a:pt x="468" y="37"/>
                  </a:cubicBezTo>
                  <a:cubicBezTo>
                    <a:pt x="467" y="38"/>
                    <a:pt x="466" y="40"/>
                    <a:pt x="465" y="42"/>
                  </a:cubicBezTo>
                  <a:cubicBezTo>
                    <a:pt x="461" y="50"/>
                    <a:pt x="454" y="61"/>
                    <a:pt x="443" y="73"/>
                  </a:cubicBezTo>
                  <a:cubicBezTo>
                    <a:pt x="433" y="86"/>
                    <a:pt x="418" y="100"/>
                    <a:pt x="399" y="114"/>
                  </a:cubicBezTo>
                  <a:cubicBezTo>
                    <a:pt x="389" y="120"/>
                    <a:pt x="379" y="126"/>
                    <a:pt x="367" y="132"/>
                  </a:cubicBezTo>
                  <a:cubicBezTo>
                    <a:pt x="361" y="135"/>
                    <a:pt x="355" y="138"/>
                    <a:pt x="349" y="140"/>
                  </a:cubicBezTo>
                  <a:cubicBezTo>
                    <a:pt x="347" y="141"/>
                    <a:pt x="345" y="141"/>
                    <a:pt x="344" y="142"/>
                  </a:cubicBezTo>
                  <a:cubicBezTo>
                    <a:pt x="342" y="143"/>
                    <a:pt x="340" y="143"/>
                    <a:pt x="339" y="144"/>
                  </a:cubicBezTo>
                  <a:cubicBezTo>
                    <a:pt x="335" y="145"/>
                    <a:pt x="332" y="146"/>
                    <a:pt x="329" y="147"/>
                  </a:cubicBezTo>
                  <a:cubicBezTo>
                    <a:pt x="315" y="151"/>
                    <a:pt x="300" y="154"/>
                    <a:pt x="285" y="156"/>
                  </a:cubicBezTo>
                  <a:cubicBezTo>
                    <a:pt x="283" y="156"/>
                    <a:pt x="281" y="156"/>
                    <a:pt x="279" y="157"/>
                  </a:cubicBezTo>
                  <a:cubicBezTo>
                    <a:pt x="277" y="157"/>
                    <a:pt x="275" y="157"/>
                    <a:pt x="273" y="157"/>
                  </a:cubicBezTo>
                  <a:cubicBezTo>
                    <a:pt x="272" y="157"/>
                    <a:pt x="271" y="157"/>
                    <a:pt x="270" y="157"/>
                  </a:cubicBezTo>
                  <a:cubicBezTo>
                    <a:pt x="269" y="157"/>
                    <a:pt x="268" y="158"/>
                    <a:pt x="267" y="158"/>
                  </a:cubicBezTo>
                  <a:cubicBezTo>
                    <a:pt x="265" y="158"/>
                    <a:pt x="263" y="158"/>
                    <a:pt x="261" y="158"/>
                  </a:cubicBezTo>
                  <a:cubicBezTo>
                    <a:pt x="253" y="158"/>
                    <a:pt x="245" y="158"/>
                    <a:pt x="237" y="158"/>
                  </a:cubicBezTo>
                  <a:cubicBezTo>
                    <a:pt x="221" y="157"/>
                    <a:pt x="204" y="154"/>
                    <a:pt x="187" y="150"/>
                  </a:cubicBezTo>
                  <a:cubicBezTo>
                    <a:pt x="185" y="150"/>
                    <a:pt x="183" y="149"/>
                    <a:pt x="181" y="149"/>
                  </a:cubicBezTo>
                  <a:cubicBezTo>
                    <a:pt x="179" y="148"/>
                    <a:pt x="176" y="147"/>
                    <a:pt x="174" y="147"/>
                  </a:cubicBezTo>
                  <a:cubicBezTo>
                    <a:pt x="171" y="146"/>
                    <a:pt x="171" y="146"/>
                    <a:pt x="171" y="146"/>
                  </a:cubicBezTo>
                  <a:cubicBezTo>
                    <a:pt x="168" y="145"/>
                    <a:pt x="168" y="145"/>
                    <a:pt x="168" y="145"/>
                  </a:cubicBezTo>
                  <a:cubicBezTo>
                    <a:pt x="166" y="144"/>
                    <a:pt x="164" y="143"/>
                    <a:pt x="162" y="143"/>
                  </a:cubicBezTo>
                  <a:cubicBezTo>
                    <a:pt x="160" y="142"/>
                    <a:pt x="158" y="141"/>
                    <a:pt x="156" y="140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48" y="137"/>
                    <a:pt x="145" y="136"/>
                    <a:pt x="143" y="135"/>
                  </a:cubicBezTo>
                  <a:cubicBezTo>
                    <a:pt x="141" y="134"/>
                    <a:pt x="139" y="133"/>
                    <a:pt x="137" y="132"/>
                  </a:cubicBezTo>
                  <a:cubicBezTo>
                    <a:pt x="129" y="128"/>
                    <a:pt x="121" y="124"/>
                    <a:pt x="114" y="119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7"/>
                    <a:pt x="109" y="116"/>
                    <a:pt x="108" y="116"/>
                  </a:cubicBezTo>
                  <a:cubicBezTo>
                    <a:pt x="106" y="114"/>
                    <a:pt x="104" y="113"/>
                    <a:pt x="102" y="112"/>
                  </a:cubicBezTo>
                  <a:cubicBezTo>
                    <a:pt x="99" y="109"/>
                    <a:pt x="95" y="106"/>
                    <a:pt x="91" y="104"/>
                  </a:cubicBezTo>
                  <a:cubicBezTo>
                    <a:pt x="88" y="101"/>
                    <a:pt x="84" y="98"/>
                    <a:pt x="81" y="95"/>
                  </a:cubicBezTo>
                  <a:cubicBezTo>
                    <a:pt x="79" y="93"/>
                    <a:pt x="77" y="91"/>
                    <a:pt x="76" y="90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64" y="78"/>
                    <a:pt x="58" y="71"/>
                    <a:pt x="53" y="64"/>
                  </a:cubicBezTo>
                  <a:cubicBezTo>
                    <a:pt x="47" y="56"/>
                    <a:pt x="42" y="48"/>
                    <a:pt x="38" y="40"/>
                  </a:cubicBezTo>
                  <a:cubicBezTo>
                    <a:pt x="38" y="40"/>
                    <a:pt x="37" y="39"/>
                    <a:pt x="37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4" y="33"/>
                    <a:pt x="34" y="32"/>
                  </a:cubicBezTo>
                  <a:cubicBezTo>
                    <a:pt x="33" y="30"/>
                    <a:pt x="32" y="29"/>
                    <a:pt x="32" y="28"/>
                  </a:cubicBezTo>
                  <a:cubicBezTo>
                    <a:pt x="31" y="26"/>
                    <a:pt x="30" y="24"/>
                    <a:pt x="30" y="24"/>
                  </a:cubicBezTo>
                  <a:cubicBezTo>
                    <a:pt x="34" y="23"/>
                    <a:pt x="37" y="23"/>
                    <a:pt x="41" y="23"/>
                  </a:cubicBezTo>
                  <a:cubicBezTo>
                    <a:pt x="43" y="23"/>
                    <a:pt x="45" y="24"/>
                    <a:pt x="48" y="24"/>
                  </a:cubicBezTo>
                  <a:cubicBezTo>
                    <a:pt x="50" y="24"/>
                    <a:pt x="52" y="24"/>
                    <a:pt x="54" y="25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12" name="íṣḷîḍè">
              <a:extLst>
                <a:ext uri="{FF2B5EF4-FFF2-40B4-BE49-F238E27FC236}">
                  <a16:creationId xmlns:a16="http://schemas.microsoft.com/office/drawing/2014/main" id="{12E26027-B4D8-4C77-8C0F-6541F0F00A60}"/>
                </a:ext>
              </a:extLst>
            </p:cNvPr>
            <p:cNvSpPr/>
            <p:nvPr/>
          </p:nvSpPr>
          <p:spPr>
            <a:xfrm>
              <a:off x="2270760" y="4445921"/>
              <a:ext cx="1333500" cy="58698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存储到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redis</a:t>
              </a:r>
              <a:r>
                <a:rPr lang="zh-CN" altLang="en-US" sz="1400" dirty="0">
                  <a:solidFill>
                    <a:schemeClr val="bg1"/>
                  </a:solidFill>
                </a:rPr>
                <a:t>中心队列</a:t>
              </a:r>
            </a:p>
          </p:txBody>
        </p:sp>
        <p:sp>
          <p:nvSpPr>
            <p:cNvPr id="13" name="ïṩḷíḓê">
              <a:extLst>
                <a:ext uri="{FF2B5EF4-FFF2-40B4-BE49-F238E27FC236}">
                  <a16:creationId xmlns:a16="http://schemas.microsoft.com/office/drawing/2014/main" id="{69C59A2B-E58F-4DB1-8535-423FA0C14E2B}"/>
                </a:ext>
              </a:extLst>
            </p:cNvPr>
            <p:cNvSpPr/>
            <p:nvPr/>
          </p:nvSpPr>
          <p:spPr bwMode="auto">
            <a:xfrm flipH="1">
              <a:off x="6220610" y="4362979"/>
              <a:ext cx="1838325" cy="669925"/>
            </a:xfrm>
            <a:custGeom>
              <a:avLst/>
              <a:gdLst>
                <a:gd name="T0" fmla="*/ 13 w 487"/>
                <a:gd name="T1" fmla="*/ 0 h 176"/>
                <a:gd name="T2" fmla="*/ 0 w 487"/>
                <a:gd name="T3" fmla="*/ 50 h 176"/>
                <a:gd name="T4" fmla="*/ 14 w 487"/>
                <a:gd name="T5" fmla="*/ 31 h 176"/>
                <a:gd name="T6" fmla="*/ 17 w 487"/>
                <a:gd name="T7" fmla="*/ 40 h 176"/>
                <a:gd name="T8" fmla="*/ 20 w 487"/>
                <a:gd name="T9" fmla="*/ 46 h 176"/>
                <a:gd name="T10" fmla="*/ 21 w 487"/>
                <a:gd name="T11" fmla="*/ 47 h 176"/>
                <a:gd name="T12" fmla="*/ 42 w 487"/>
                <a:gd name="T13" fmla="*/ 79 h 176"/>
                <a:gd name="T14" fmla="*/ 84 w 487"/>
                <a:gd name="T15" fmla="*/ 121 h 176"/>
                <a:gd name="T16" fmla="*/ 115 w 487"/>
                <a:gd name="T17" fmla="*/ 141 h 176"/>
                <a:gd name="T18" fmla="*/ 121 w 487"/>
                <a:gd name="T19" fmla="*/ 144 h 176"/>
                <a:gd name="T20" fmla="*/ 134 w 487"/>
                <a:gd name="T21" fmla="*/ 151 h 176"/>
                <a:gd name="T22" fmla="*/ 140 w 487"/>
                <a:gd name="T23" fmla="*/ 154 h 176"/>
                <a:gd name="T24" fmla="*/ 160 w 487"/>
                <a:gd name="T25" fmla="*/ 161 h 176"/>
                <a:gd name="T26" fmla="*/ 239 w 487"/>
                <a:gd name="T27" fmla="*/ 176 h 176"/>
                <a:gd name="T28" fmla="*/ 259 w 487"/>
                <a:gd name="T29" fmla="*/ 176 h 176"/>
                <a:gd name="T30" fmla="*/ 265 w 487"/>
                <a:gd name="T31" fmla="*/ 176 h 176"/>
                <a:gd name="T32" fmla="*/ 277 w 487"/>
                <a:gd name="T33" fmla="*/ 175 h 176"/>
                <a:gd name="T34" fmla="*/ 336 w 487"/>
                <a:gd name="T35" fmla="*/ 164 h 176"/>
                <a:gd name="T36" fmla="*/ 437 w 487"/>
                <a:gd name="T37" fmla="*/ 106 h 176"/>
                <a:gd name="T38" fmla="*/ 481 w 487"/>
                <a:gd name="T39" fmla="*/ 50 h 176"/>
                <a:gd name="T40" fmla="*/ 486 w 487"/>
                <a:gd name="T41" fmla="*/ 41 h 176"/>
                <a:gd name="T42" fmla="*/ 471 w 487"/>
                <a:gd name="T43" fmla="*/ 30 h 176"/>
                <a:gd name="T44" fmla="*/ 468 w 487"/>
                <a:gd name="T45" fmla="*/ 37 h 176"/>
                <a:gd name="T46" fmla="*/ 443 w 487"/>
                <a:gd name="T47" fmla="*/ 73 h 176"/>
                <a:gd name="T48" fmla="*/ 367 w 487"/>
                <a:gd name="T49" fmla="*/ 132 h 176"/>
                <a:gd name="T50" fmla="*/ 344 w 487"/>
                <a:gd name="T51" fmla="*/ 142 h 176"/>
                <a:gd name="T52" fmla="*/ 329 w 487"/>
                <a:gd name="T53" fmla="*/ 147 h 176"/>
                <a:gd name="T54" fmla="*/ 279 w 487"/>
                <a:gd name="T55" fmla="*/ 157 h 176"/>
                <a:gd name="T56" fmla="*/ 270 w 487"/>
                <a:gd name="T57" fmla="*/ 157 h 176"/>
                <a:gd name="T58" fmla="*/ 261 w 487"/>
                <a:gd name="T59" fmla="*/ 158 h 176"/>
                <a:gd name="T60" fmla="*/ 187 w 487"/>
                <a:gd name="T61" fmla="*/ 150 h 176"/>
                <a:gd name="T62" fmla="*/ 174 w 487"/>
                <a:gd name="T63" fmla="*/ 147 h 176"/>
                <a:gd name="T64" fmla="*/ 168 w 487"/>
                <a:gd name="T65" fmla="*/ 145 h 176"/>
                <a:gd name="T66" fmla="*/ 156 w 487"/>
                <a:gd name="T67" fmla="*/ 140 h 176"/>
                <a:gd name="T68" fmla="*/ 150 w 487"/>
                <a:gd name="T69" fmla="*/ 138 h 176"/>
                <a:gd name="T70" fmla="*/ 137 w 487"/>
                <a:gd name="T71" fmla="*/ 132 h 176"/>
                <a:gd name="T72" fmla="*/ 111 w 487"/>
                <a:gd name="T73" fmla="*/ 118 h 176"/>
                <a:gd name="T74" fmla="*/ 102 w 487"/>
                <a:gd name="T75" fmla="*/ 112 h 176"/>
                <a:gd name="T76" fmla="*/ 81 w 487"/>
                <a:gd name="T77" fmla="*/ 95 h 176"/>
                <a:gd name="T78" fmla="*/ 75 w 487"/>
                <a:gd name="T79" fmla="*/ 89 h 176"/>
                <a:gd name="T80" fmla="*/ 71 w 487"/>
                <a:gd name="T81" fmla="*/ 85 h 176"/>
                <a:gd name="T82" fmla="*/ 38 w 487"/>
                <a:gd name="T83" fmla="*/ 40 h 176"/>
                <a:gd name="T84" fmla="*/ 37 w 487"/>
                <a:gd name="T85" fmla="*/ 38 h 176"/>
                <a:gd name="T86" fmla="*/ 37 w 487"/>
                <a:gd name="T87" fmla="*/ 37 h 176"/>
                <a:gd name="T88" fmla="*/ 36 w 487"/>
                <a:gd name="T89" fmla="*/ 36 h 176"/>
                <a:gd name="T90" fmla="*/ 32 w 487"/>
                <a:gd name="T91" fmla="*/ 28 h 176"/>
                <a:gd name="T92" fmla="*/ 41 w 487"/>
                <a:gd name="T93" fmla="*/ 23 h 176"/>
                <a:gd name="T94" fmla="*/ 54 w 487"/>
                <a:gd name="T95" fmla="*/ 2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7" h="176">
                  <a:moveTo>
                    <a:pt x="54" y="25"/>
                  </a:moveTo>
                  <a:cubicBezTo>
                    <a:pt x="40" y="19"/>
                    <a:pt x="26" y="11"/>
                    <a:pt x="13" y="0"/>
                  </a:cubicBezTo>
                  <a:cubicBezTo>
                    <a:pt x="6" y="16"/>
                    <a:pt x="2" y="33"/>
                    <a:pt x="0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1" y="49"/>
                    <a:pt x="1" y="47"/>
                    <a:pt x="3" y="45"/>
                  </a:cubicBezTo>
                  <a:cubicBezTo>
                    <a:pt x="5" y="40"/>
                    <a:pt x="8" y="35"/>
                    <a:pt x="14" y="31"/>
                  </a:cubicBezTo>
                  <a:cubicBezTo>
                    <a:pt x="14" y="31"/>
                    <a:pt x="14" y="33"/>
                    <a:pt x="15" y="35"/>
                  </a:cubicBezTo>
                  <a:cubicBezTo>
                    <a:pt x="16" y="37"/>
                    <a:pt x="17" y="38"/>
                    <a:pt x="17" y="40"/>
                  </a:cubicBezTo>
                  <a:cubicBezTo>
                    <a:pt x="18" y="41"/>
                    <a:pt x="19" y="43"/>
                    <a:pt x="20" y="4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30" y="63"/>
                    <a:pt x="36" y="71"/>
                    <a:pt x="42" y="79"/>
                  </a:cubicBezTo>
                  <a:cubicBezTo>
                    <a:pt x="48" y="87"/>
                    <a:pt x="55" y="94"/>
                    <a:pt x="62" y="101"/>
                  </a:cubicBezTo>
                  <a:cubicBezTo>
                    <a:pt x="69" y="108"/>
                    <a:pt x="76" y="115"/>
                    <a:pt x="84" y="121"/>
                  </a:cubicBezTo>
                  <a:cubicBezTo>
                    <a:pt x="92" y="127"/>
                    <a:pt x="100" y="132"/>
                    <a:pt x="108" y="137"/>
                  </a:cubicBezTo>
                  <a:cubicBezTo>
                    <a:pt x="110" y="139"/>
                    <a:pt x="112" y="140"/>
                    <a:pt x="115" y="141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20" y="144"/>
                    <a:pt x="121" y="144"/>
                  </a:cubicBezTo>
                  <a:cubicBezTo>
                    <a:pt x="123" y="145"/>
                    <a:pt x="125" y="147"/>
                    <a:pt x="127" y="148"/>
                  </a:cubicBezTo>
                  <a:cubicBezTo>
                    <a:pt x="129" y="149"/>
                    <a:pt x="132" y="150"/>
                    <a:pt x="134" y="151"/>
                  </a:cubicBezTo>
                  <a:cubicBezTo>
                    <a:pt x="135" y="151"/>
                    <a:pt x="136" y="152"/>
                    <a:pt x="137" y="152"/>
                  </a:cubicBezTo>
                  <a:cubicBezTo>
                    <a:pt x="140" y="154"/>
                    <a:pt x="140" y="154"/>
                    <a:pt x="140" y="154"/>
                  </a:cubicBezTo>
                  <a:cubicBezTo>
                    <a:pt x="142" y="154"/>
                    <a:pt x="144" y="155"/>
                    <a:pt x="147" y="156"/>
                  </a:cubicBezTo>
                  <a:cubicBezTo>
                    <a:pt x="151" y="158"/>
                    <a:pt x="155" y="160"/>
                    <a:pt x="160" y="161"/>
                  </a:cubicBezTo>
                  <a:cubicBezTo>
                    <a:pt x="169" y="164"/>
                    <a:pt x="178" y="166"/>
                    <a:pt x="186" y="169"/>
                  </a:cubicBezTo>
                  <a:cubicBezTo>
                    <a:pt x="204" y="173"/>
                    <a:pt x="222" y="175"/>
                    <a:pt x="239" y="176"/>
                  </a:cubicBezTo>
                  <a:cubicBezTo>
                    <a:pt x="244" y="176"/>
                    <a:pt x="248" y="176"/>
                    <a:pt x="252" y="176"/>
                  </a:cubicBezTo>
                  <a:cubicBezTo>
                    <a:pt x="254" y="176"/>
                    <a:pt x="256" y="176"/>
                    <a:pt x="259" y="176"/>
                  </a:cubicBezTo>
                  <a:cubicBezTo>
                    <a:pt x="260" y="176"/>
                    <a:pt x="261" y="176"/>
                    <a:pt x="262" y="176"/>
                  </a:cubicBezTo>
                  <a:cubicBezTo>
                    <a:pt x="263" y="176"/>
                    <a:pt x="264" y="176"/>
                    <a:pt x="265" y="176"/>
                  </a:cubicBezTo>
                  <a:cubicBezTo>
                    <a:pt x="267" y="176"/>
                    <a:pt x="269" y="176"/>
                    <a:pt x="271" y="175"/>
                  </a:cubicBezTo>
                  <a:cubicBezTo>
                    <a:pt x="273" y="175"/>
                    <a:pt x="275" y="175"/>
                    <a:pt x="277" y="175"/>
                  </a:cubicBezTo>
                  <a:cubicBezTo>
                    <a:pt x="282" y="175"/>
                    <a:pt x="286" y="174"/>
                    <a:pt x="290" y="174"/>
                  </a:cubicBezTo>
                  <a:cubicBezTo>
                    <a:pt x="306" y="172"/>
                    <a:pt x="321" y="168"/>
                    <a:pt x="336" y="164"/>
                  </a:cubicBezTo>
                  <a:cubicBezTo>
                    <a:pt x="365" y="155"/>
                    <a:pt x="390" y="142"/>
                    <a:pt x="410" y="128"/>
                  </a:cubicBezTo>
                  <a:cubicBezTo>
                    <a:pt x="420" y="121"/>
                    <a:pt x="429" y="113"/>
                    <a:pt x="437" y="106"/>
                  </a:cubicBezTo>
                  <a:cubicBezTo>
                    <a:pt x="445" y="99"/>
                    <a:pt x="452" y="91"/>
                    <a:pt x="457" y="85"/>
                  </a:cubicBezTo>
                  <a:cubicBezTo>
                    <a:pt x="469" y="71"/>
                    <a:pt x="476" y="59"/>
                    <a:pt x="481" y="50"/>
                  </a:cubicBezTo>
                  <a:cubicBezTo>
                    <a:pt x="482" y="48"/>
                    <a:pt x="483" y="46"/>
                    <a:pt x="484" y="45"/>
                  </a:cubicBezTo>
                  <a:cubicBezTo>
                    <a:pt x="485" y="43"/>
                    <a:pt x="485" y="42"/>
                    <a:pt x="486" y="41"/>
                  </a:cubicBezTo>
                  <a:cubicBezTo>
                    <a:pt x="487" y="38"/>
                    <a:pt x="487" y="37"/>
                    <a:pt x="487" y="37"/>
                  </a:cubicBezTo>
                  <a:cubicBezTo>
                    <a:pt x="471" y="30"/>
                    <a:pt x="471" y="30"/>
                    <a:pt x="471" y="30"/>
                  </a:cubicBezTo>
                  <a:cubicBezTo>
                    <a:pt x="471" y="30"/>
                    <a:pt x="471" y="31"/>
                    <a:pt x="470" y="33"/>
                  </a:cubicBezTo>
                  <a:cubicBezTo>
                    <a:pt x="469" y="34"/>
                    <a:pt x="468" y="35"/>
                    <a:pt x="468" y="37"/>
                  </a:cubicBezTo>
                  <a:cubicBezTo>
                    <a:pt x="467" y="38"/>
                    <a:pt x="466" y="40"/>
                    <a:pt x="465" y="42"/>
                  </a:cubicBezTo>
                  <a:cubicBezTo>
                    <a:pt x="461" y="50"/>
                    <a:pt x="454" y="61"/>
                    <a:pt x="443" y="73"/>
                  </a:cubicBezTo>
                  <a:cubicBezTo>
                    <a:pt x="433" y="86"/>
                    <a:pt x="418" y="100"/>
                    <a:pt x="399" y="114"/>
                  </a:cubicBezTo>
                  <a:cubicBezTo>
                    <a:pt x="389" y="120"/>
                    <a:pt x="379" y="126"/>
                    <a:pt x="367" y="132"/>
                  </a:cubicBezTo>
                  <a:cubicBezTo>
                    <a:pt x="361" y="135"/>
                    <a:pt x="355" y="138"/>
                    <a:pt x="349" y="140"/>
                  </a:cubicBezTo>
                  <a:cubicBezTo>
                    <a:pt x="347" y="141"/>
                    <a:pt x="345" y="141"/>
                    <a:pt x="344" y="142"/>
                  </a:cubicBezTo>
                  <a:cubicBezTo>
                    <a:pt x="342" y="143"/>
                    <a:pt x="340" y="143"/>
                    <a:pt x="339" y="144"/>
                  </a:cubicBezTo>
                  <a:cubicBezTo>
                    <a:pt x="335" y="145"/>
                    <a:pt x="332" y="146"/>
                    <a:pt x="329" y="147"/>
                  </a:cubicBezTo>
                  <a:cubicBezTo>
                    <a:pt x="315" y="151"/>
                    <a:pt x="300" y="154"/>
                    <a:pt x="285" y="156"/>
                  </a:cubicBezTo>
                  <a:cubicBezTo>
                    <a:pt x="283" y="156"/>
                    <a:pt x="281" y="156"/>
                    <a:pt x="279" y="157"/>
                  </a:cubicBezTo>
                  <a:cubicBezTo>
                    <a:pt x="277" y="157"/>
                    <a:pt x="275" y="157"/>
                    <a:pt x="273" y="157"/>
                  </a:cubicBezTo>
                  <a:cubicBezTo>
                    <a:pt x="272" y="157"/>
                    <a:pt x="271" y="157"/>
                    <a:pt x="270" y="157"/>
                  </a:cubicBezTo>
                  <a:cubicBezTo>
                    <a:pt x="269" y="157"/>
                    <a:pt x="268" y="158"/>
                    <a:pt x="267" y="158"/>
                  </a:cubicBezTo>
                  <a:cubicBezTo>
                    <a:pt x="265" y="158"/>
                    <a:pt x="263" y="158"/>
                    <a:pt x="261" y="158"/>
                  </a:cubicBezTo>
                  <a:cubicBezTo>
                    <a:pt x="253" y="158"/>
                    <a:pt x="245" y="158"/>
                    <a:pt x="237" y="158"/>
                  </a:cubicBezTo>
                  <a:cubicBezTo>
                    <a:pt x="221" y="157"/>
                    <a:pt x="204" y="154"/>
                    <a:pt x="187" y="150"/>
                  </a:cubicBezTo>
                  <a:cubicBezTo>
                    <a:pt x="185" y="150"/>
                    <a:pt x="183" y="149"/>
                    <a:pt x="181" y="149"/>
                  </a:cubicBezTo>
                  <a:cubicBezTo>
                    <a:pt x="179" y="148"/>
                    <a:pt x="176" y="147"/>
                    <a:pt x="174" y="147"/>
                  </a:cubicBezTo>
                  <a:cubicBezTo>
                    <a:pt x="171" y="146"/>
                    <a:pt x="171" y="146"/>
                    <a:pt x="171" y="146"/>
                  </a:cubicBezTo>
                  <a:cubicBezTo>
                    <a:pt x="168" y="145"/>
                    <a:pt x="168" y="145"/>
                    <a:pt x="168" y="145"/>
                  </a:cubicBezTo>
                  <a:cubicBezTo>
                    <a:pt x="166" y="144"/>
                    <a:pt x="164" y="143"/>
                    <a:pt x="162" y="143"/>
                  </a:cubicBezTo>
                  <a:cubicBezTo>
                    <a:pt x="160" y="142"/>
                    <a:pt x="158" y="141"/>
                    <a:pt x="156" y="140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48" y="137"/>
                    <a:pt x="145" y="136"/>
                    <a:pt x="143" y="135"/>
                  </a:cubicBezTo>
                  <a:cubicBezTo>
                    <a:pt x="141" y="134"/>
                    <a:pt x="139" y="133"/>
                    <a:pt x="137" y="132"/>
                  </a:cubicBezTo>
                  <a:cubicBezTo>
                    <a:pt x="129" y="128"/>
                    <a:pt x="121" y="124"/>
                    <a:pt x="114" y="119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7"/>
                    <a:pt x="109" y="116"/>
                    <a:pt x="108" y="116"/>
                  </a:cubicBezTo>
                  <a:cubicBezTo>
                    <a:pt x="106" y="114"/>
                    <a:pt x="104" y="113"/>
                    <a:pt x="102" y="112"/>
                  </a:cubicBezTo>
                  <a:cubicBezTo>
                    <a:pt x="99" y="109"/>
                    <a:pt x="95" y="106"/>
                    <a:pt x="91" y="104"/>
                  </a:cubicBezTo>
                  <a:cubicBezTo>
                    <a:pt x="88" y="101"/>
                    <a:pt x="84" y="98"/>
                    <a:pt x="81" y="95"/>
                  </a:cubicBezTo>
                  <a:cubicBezTo>
                    <a:pt x="79" y="93"/>
                    <a:pt x="77" y="91"/>
                    <a:pt x="76" y="90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64" y="78"/>
                    <a:pt x="58" y="71"/>
                    <a:pt x="53" y="64"/>
                  </a:cubicBezTo>
                  <a:cubicBezTo>
                    <a:pt x="47" y="56"/>
                    <a:pt x="42" y="48"/>
                    <a:pt x="38" y="40"/>
                  </a:cubicBezTo>
                  <a:cubicBezTo>
                    <a:pt x="38" y="40"/>
                    <a:pt x="37" y="39"/>
                    <a:pt x="37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4" y="33"/>
                    <a:pt x="34" y="32"/>
                  </a:cubicBezTo>
                  <a:cubicBezTo>
                    <a:pt x="33" y="30"/>
                    <a:pt x="32" y="29"/>
                    <a:pt x="32" y="28"/>
                  </a:cubicBezTo>
                  <a:cubicBezTo>
                    <a:pt x="31" y="26"/>
                    <a:pt x="30" y="24"/>
                    <a:pt x="30" y="24"/>
                  </a:cubicBezTo>
                  <a:cubicBezTo>
                    <a:pt x="34" y="23"/>
                    <a:pt x="37" y="23"/>
                    <a:pt x="41" y="23"/>
                  </a:cubicBezTo>
                  <a:cubicBezTo>
                    <a:pt x="43" y="23"/>
                    <a:pt x="45" y="24"/>
                    <a:pt x="48" y="24"/>
                  </a:cubicBezTo>
                  <a:cubicBezTo>
                    <a:pt x="50" y="24"/>
                    <a:pt x="52" y="24"/>
                    <a:pt x="54" y="2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4" name="ïŝľîḓe">
              <a:extLst>
                <a:ext uri="{FF2B5EF4-FFF2-40B4-BE49-F238E27FC236}">
                  <a16:creationId xmlns:a16="http://schemas.microsoft.com/office/drawing/2014/main" id="{E651550E-C201-43B0-8602-BDF53A356156}"/>
                </a:ext>
              </a:extLst>
            </p:cNvPr>
            <p:cNvSpPr/>
            <p:nvPr/>
          </p:nvSpPr>
          <p:spPr>
            <a:xfrm>
              <a:off x="6393180" y="4599357"/>
              <a:ext cx="1524000" cy="58698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 defTabSz="913765"/>
              <a:r>
                <a:rPr lang="zh-CN" altLang="en-US" sz="1400" dirty="0">
                  <a:solidFill>
                    <a:schemeClr val="bg1"/>
                  </a:solidFill>
                </a:rPr>
                <a:t>通过</a:t>
              </a:r>
              <a:r>
                <a:rPr lang="en-US" altLang="zh-CN" sz="1400" dirty="0">
                  <a:solidFill>
                    <a:schemeClr val="bg1"/>
                  </a:solidFill>
                </a:rPr>
                <a:t>item-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pipline</a:t>
              </a:r>
              <a:r>
                <a:rPr lang="zh-CN" altLang="en-US" sz="1400" dirty="0">
                  <a:solidFill>
                    <a:schemeClr val="bg1"/>
                  </a:solidFill>
                </a:rPr>
                <a:t>处理</a:t>
              </a:r>
            </a:p>
          </p:txBody>
        </p:sp>
        <p:sp>
          <p:nvSpPr>
            <p:cNvPr id="15" name="í$ḷíḋe">
              <a:extLst>
                <a:ext uri="{FF2B5EF4-FFF2-40B4-BE49-F238E27FC236}">
                  <a16:creationId xmlns:a16="http://schemas.microsoft.com/office/drawing/2014/main" id="{B2169190-3394-4557-AB15-31261BCFA3D8}"/>
                </a:ext>
              </a:extLst>
            </p:cNvPr>
            <p:cNvSpPr/>
            <p:nvPr/>
          </p:nvSpPr>
          <p:spPr bwMode="auto">
            <a:xfrm rot="10800000">
              <a:off x="4120363" y="2231496"/>
              <a:ext cx="1838325" cy="686568"/>
            </a:xfrm>
            <a:custGeom>
              <a:avLst/>
              <a:gdLst>
                <a:gd name="T0" fmla="*/ 13 w 487"/>
                <a:gd name="T1" fmla="*/ 0 h 176"/>
                <a:gd name="T2" fmla="*/ 0 w 487"/>
                <a:gd name="T3" fmla="*/ 50 h 176"/>
                <a:gd name="T4" fmla="*/ 14 w 487"/>
                <a:gd name="T5" fmla="*/ 31 h 176"/>
                <a:gd name="T6" fmla="*/ 17 w 487"/>
                <a:gd name="T7" fmla="*/ 40 h 176"/>
                <a:gd name="T8" fmla="*/ 20 w 487"/>
                <a:gd name="T9" fmla="*/ 46 h 176"/>
                <a:gd name="T10" fmla="*/ 21 w 487"/>
                <a:gd name="T11" fmla="*/ 47 h 176"/>
                <a:gd name="T12" fmla="*/ 42 w 487"/>
                <a:gd name="T13" fmla="*/ 79 h 176"/>
                <a:gd name="T14" fmla="*/ 84 w 487"/>
                <a:gd name="T15" fmla="*/ 121 h 176"/>
                <a:gd name="T16" fmla="*/ 115 w 487"/>
                <a:gd name="T17" fmla="*/ 141 h 176"/>
                <a:gd name="T18" fmla="*/ 121 w 487"/>
                <a:gd name="T19" fmla="*/ 144 h 176"/>
                <a:gd name="T20" fmla="*/ 134 w 487"/>
                <a:gd name="T21" fmla="*/ 151 h 176"/>
                <a:gd name="T22" fmla="*/ 140 w 487"/>
                <a:gd name="T23" fmla="*/ 154 h 176"/>
                <a:gd name="T24" fmla="*/ 160 w 487"/>
                <a:gd name="T25" fmla="*/ 161 h 176"/>
                <a:gd name="T26" fmla="*/ 239 w 487"/>
                <a:gd name="T27" fmla="*/ 176 h 176"/>
                <a:gd name="T28" fmla="*/ 259 w 487"/>
                <a:gd name="T29" fmla="*/ 176 h 176"/>
                <a:gd name="T30" fmla="*/ 265 w 487"/>
                <a:gd name="T31" fmla="*/ 176 h 176"/>
                <a:gd name="T32" fmla="*/ 277 w 487"/>
                <a:gd name="T33" fmla="*/ 175 h 176"/>
                <a:gd name="T34" fmla="*/ 336 w 487"/>
                <a:gd name="T35" fmla="*/ 164 h 176"/>
                <a:gd name="T36" fmla="*/ 437 w 487"/>
                <a:gd name="T37" fmla="*/ 106 h 176"/>
                <a:gd name="T38" fmla="*/ 481 w 487"/>
                <a:gd name="T39" fmla="*/ 50 h 176"/>
                <a:gd name="T40" fmla="*/ 486 w 487"/>
                <a:gd name="T41" fmla="*/ 41 h 176"/>
                <a:gd name="T42" fmla="*/ 471 w 487"/>
                <a:gd name="T43" fmla="*/ 30 h 176"/>
                <a:gd name="T44" fmla="*/ 468 w 487"/>
                <a:gd name="T45" fmla="*/ 37 h 176"/>
                <a:gd name="T46" fmla="*/ 443 w 487"/>
                <a:gd name="T47" fmla="*/ 73 h 176"/>
                <a:gd name="T48" fmla="*/ 367 w 487"/>
                <a:gd name="T49" fmla="*/ 132 h 176"/>
                <a:gd name="T50" fmla="*/ 344 w 487"/>
                <a:gd name="T51" fmla="*/ 142 h 176"/>
                <a:gd name="T52" fmla="*/ 329 w 487"/>
                <a:gd name="T53" fmla="*/ 147 h 176"/>
                <a:gd name="T54" fmla="*/ 279 w 487"/>
                <a:gd name="T55" fmla="*/ 157 h 176"/>
                <a:gd name="T56" fmla="*/ 270 w 487"/>
                <a:gd name="T57" fmla="*/ 157 h 176"/>
                <a:gd name="T58" fmla="*/ 261 w 487"/>
                <a:gd name="T59" fmla="*/ 158 h 176"/>
                <a:gd name="T60" fmla="*/ 187 w 487"/>
                <a:gd name="T61" fmla="*/ 150 h 176"/>
                <a:gd name="T62" fmla="*/ 174 w 487"/>
                <a:gd name="T63" fmla="*/ 147 h 176"/>
                <a:gd name="T64" fmla="*/ 168 w 487"/>
                <a:gd name="T65" fmla="*/ 145 h 176"/>
                <a:gd name="T66" fmla="*/ 156 w 487"/>
                <a:gd name="T67" fmla="*/ 140 h 176"/>
                <a:gd name="T68" fmla="*/ 150 w 487"/>
                <a:gd name="T69" fmla="*/ 138 h 176"/>
                <a:gd name="T70" fmla="*/ 137 w 487"/>
                <a:gd name="T71" fmla="*/ 132 h 176"/>
                <a:gd name="T72" fmla="*/ 111 w 487"/>
                <a:gd name="T73" fmla="*/ 118 h 176"/>
                <a:gd name="T74" fmla="*/ 102 w 487"/>
                <a:gd name="T75" fmla="*/ 112 h 176"/>
                <a:gd name="T76" fmla="*/ 81 w 487"/>
                <a:gd name="T77" fmla="*/ 95 h 176"/>
                <a:gd name="T78" fmla="*/ 75 w 487"/>
                <a:gd name="T79" fmla="*/ 89 h 176"/>
                <a:gd name="T80" fmla="*/ 71 w 487"/>
                <a:gd name="T81" fmla="*/ 85 h 176"/>
                <a:gd name="T82" fmla="*/ 38 w 487"/>
                <a:gd name="T83" fmla="*/ 40 h 176"/>
                <a:gd name="T84" fmla="*/ 37 w 487"/>
                <a:gd name="T85" fmla="*/ 38 h 176"/>
                <a:gd name="T86" fmla="*/ 37 w 487"/>
                <a:gd name="T87" fmla="*/ 37 h 176"/>
                <a:gd name="T88" fmla="*/ 36 w 487"/>
                <a:gd name="T89" fmla="*/ 36 h 176"/>
                <a:gd name="T90" fmla="*/ 32 w 487"/>
                <a:gd name="T91" fmla="*/ 28 h 176"/>
                <a:gd name="T92" fmla="*/ 41 w 487"/>
                <a:gd name="T93" fmla="*/ 23 h 176"/>
                <a:gd name="T94" fmla="*/ 54 w 487"/>
                <a:gd name="T95" fmla="*/ 2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7" h="176">
                  <a:moveTo>
                    <a:pt x="54" y="25"/>
                  </a:moveTo>
                  <a:cubicBezTo>
                    <a:pt x="40" y="19"/>
                    <a:pt x="26" y="11"/>
                    <a:pt x="13" y="0"/>
                  </a:cubicBezTo>
                  <a:cubicBezTo>
                    <a:pt x="6" y="16"/>
                    <a:pt x="2" y="33"/>
                    <a:pt x="0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1" y="49"/>
                    <a:pt x="1" y="47"/>
                    <a:pt x="3" y="45"/>
                  </a:cubicBezTo>
                  <a:cubicBezTo>
                    <a:pt x="5" y="40"/>
                    <a:pt x="8" y="35"/>
                    <a:pt x="14" y="31"/>
                  </a:cubicBezTo>
                  <a:cubicBezTo>
                    <a:pt x="14" y="31"/>
                    <a:pt x="14" y="33"/>
                    <a:pt x="15" y="35"/>
                  </a:cubicBezTo>
                  <a:cubicBezTo>
                    <a:pt x="16" y="37"/>
                    <a:pt x="17" y="38"/>
                    <a:pt x="17" y="40"/>
                  </a:cubicBezTo>
                  <a:cubicBezTo>
                    <a:pt x="18" y="41"/>
                    <a:pt x="19" y="43"/>
                    <a:pt x="20" y="4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30" y="63"/>
                    <a:pt x="36" y="71"/>
                    <a:pt x="42" y="79"/>
                  </a:cubicBezTo>
                  <a:cubicBezTo>
                    <a:pt x="48" y="87"/>
                    <a:pt x="55" y="94"/>
                    <a:pt x="62" y="101"/>
                  </a:cubicBezTo>
                  <a:cubicBezTo>
                    <a:pt x="69" y="108"/>
                    <a:pt x="76" y="115"/>
                    <a:pt x="84" y="121"/>
                  </a:cubicBezTo>
                  <a:cubicBezTo>
                    <a:pt x="92" y="127"/>
                    <a:pt x="100" y="132"/>
                    <a:pt x="108" y="137"/>
                  </a:cubicBezTo>
                  <a:cubicBezTo>
                    <a:pt x="110" y="139"/>
                    <a:pt x="112" y="140"/>
                    <a:pt x="115" y="141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20" y="144"/>
                    <a:pt x="121" y="144"/>
                  </a:cubicBezTo>
                  <a:cubicBezTo>
                    <a:pt x="123" y="145"/>
                    <a:pt x="125" y="147"/>
                    <a:pt x="127" y="148"/>
                  </a:cubicBezTo>
                  <a:cubicBezTo>
                    <a:pt x="129" y="149"/>
                    <a:pt x="132" y="150"/>
                    <a:pt x="134" y="151"/>
                  </a:cubicBezTo>
                  <a:cubicBezTo>
                    <a:pt x="135" y="151"/>
                    <a:pt x="136" y="152"/>
                    <a:pt x="137" y="152"/>
                  </a:cubicBezTo>
                  <a:cubicBezTo>
                    <a:pt x="140" y="154"/>
                    <a:pt x="140" y="154"/>
                    <a:pt x="140" y="154"/>
                  </a:cubicBezTo>
                  <a:cubicBezTo>
                    <a:pt x="142" y="154"/>
                    <a:pt x="144" y="155"/>
                    <a:pt x="147" y="156"/>
                  </a:cubicBezTo>
                  <a:cubicBezTo>
                    <a:pt x="151" y="158"/>
                    <a:pt x="155" y="160"/>
                    <a:pt x="160" y="161"/>
                  </a:cubicBezTo>
                  <a:cubicBezTo>
                    <a:pt x="169" y="164"/>
                    <a:pt x="178" y="166"/>
                    <a:pt x="186" y="169"/>
                  </a:cubicBezTo>
                  <a:cubicBezTo>
                    <a:pt x="204" y="173"/>
                    <a:pt x="222" y="175"/>
                    <a:pt x="239" y="176"/>
                  </a:cubicBezTo>
                  <a:cubicBezTo>
                    <a:pt x="244" y="176"/>
                    <a:pt x="248" y="176"/>
                    <a:pt x="252" y="176"/>
                  </a:cubicBezTo>
                  <a:cubicBezTo>
                    <a:pt x="254" y="176"/>
                    <a:pt x="256" y="176"/>
                    <a:pt x="259" y="176"/>
                  </a:cubicBezTo>
                  <a:cubicBezTo>
                    <a:pt x="260" y="176"/>
                    <a:pt x="261" y="176"/>
                    <a:pt x="262" y="176"/>
                  </a:cubicBezTo>
                  <a:cubicBezTo>
                    <a:pt x="263" y="176"/>
                    <a:pt x="264" y="176"/>
                    <a:pt x="265" y="176"/>
                  </a:cubicBezTo>
                  <a:cubicBezTo>
                    <a:pt x="267" y="176"/>
                    <a:pt x="269" y="176"/>
                    <a:pt x="271" y="175"/>
                  </a:cubicBezTo>
                  <a:cubicBezTo>
                    <a:pt x="273" y="175"/>
                    <a:pt x="275" y="175"/>
                    <a:pt x="277" y="175"/>
                  </a:cubicBezTo>
                  <a:cubicBezTo>
                    <a:pt x="282" y="175"/>
                    <a:pt x="286" y="174"/>
                    <a:pt x="290" y="174"/>
                  </a:cubicBezTo>
                  <a:cubicBezTo>
                    <a:pt x="306" y="172"/>
                    <a:pt x="321" y="168"/>
                    <a:pt x="336" y="164"/>
                  </a:cubicBezTo>
                  <a:cubicBezTo>
                    <a:pt x="365" y="155"/>
                    <a:pt x="390" y="142"/>
                    <a:pt x="410" y="128"/>
                  </a:cubicBezTo>
                  <a:cubicBezTo>
                    <a:pt x="420" y="121"/>
                    <a:pt x="429" y="113"/>
                    <a:pt x="437" y="106"/>
                  </a:cubicBezTo>
                  <a:cubicBezTo>
                    <a:pt x="445" y="99"/>
                    <a:pt x="452" y="91"/>
                    <a:pt x="457" y="85"/>
                  </a:cubicBezTo>
                  <a:cubicBezTo>
                    <a:pt x="469" y="71"/>
                    <a:pt x="476" y="59"/>
                    <a:pt x="481" y="50"/>
                  </a:cubicBezTo>
                  <a:cubicBezTo>
                    <a:pt x="482" y="48"/>
                    <a:pt x="483" y="46"/>
                    <a:pt x="484" y="45"/>
                  </a:cubicBezTo>
                  <a:cubicBezTo>
                    <a:pt x="485" y="43"/>
                    <a:pt x="485" y="42"/>
                    <a:pt x="486" y="41"/>
                  </a:cubicBezTo>
                  <a:cubicBezTo>
                    <a:pt x="487" y="38"/>
                    <a:pt x="487" y="37"/>
                    <a:pt x="487" y="37"/>
                  </a:cubicBezTo>
                  <a:cubicBezTo>
                    <a:pt x="471" y="30"/>
                    <a:pt x="471" y="30"/>
                    <a:pt x="471" y="30"/>
                  </a:cubicBezTo>
                  <a:cubicBezTo>
                    <a:pt x="471" y="30"/>
                    <a:pt x="471" y="31"/>
                    <a:pt x="470" y="33"/>
                  </a:cubicBezTo>
                  <a:cubicBezTo>
                    <a:pt x="469" y="34"/>
                    <a:pt x="468" y="35"/>
                    <a:pt x="468" y="37"/>
                  </a:cubicBezTo>
                  <a:cubicBezTo>
                    <a:pt x="467" y="38"/>
                    <a:pt x="466" y="40"/>
                    <a:pt x="465" y="42"/>
                  </a:cubicBezTo>
                  <a:cubicBezTo>
                    <a:pt x="461" y="50"/>
                    <a:pt x="454" y="61"/>
                    <a:pt x="443" y="73"/>
                  </a:cubicBezTo>
                  <a:cubicBezTo>
                    <a:pt x="433" y="86"/>
                    <a:pt x="418" y="100"/>
                    <a:pt x="399" y="114"/>
                  </a:cubicBezTo>
                  <a:cubicBezTo>
                    <a:pt x="389" y="120"/>
                    <a:pt x="379" y="126"/>
                    <a:pt x="367" y="132"/>
                  </a:cubicBezTo>
                  <a:cubicBezTo>
                    <a:pt x="361" y="135"/>
                    <a:pt x="355" y="138"/>
                    <a:pt x="349" y="140"/>
                  </a:cubicBezTo>
                  <a:cubicBezTo>
                    <a:pt x="347" y="141"/>
                    <a:pt x="345" y="141"/>
                    <a:pt x="344" y="142"/>
                  </a:cubicBezTo>
                  <a:cubicBezTo>
                    <a:pt x="342" y="143"/>
                    <a:pt x="340" y="143"/>
                    <a:pt x="339" y="144"/>
                  </a:cubicBezTo>
                  <a:cubicBezTo>
                    <a:pt x="335" y="145"/>
                    <a:pt x="332" y="146"/>
                    <a:pt x="329" y="147"/>
                  </a:cubicBezTo>
                  <a:cubicBezTo>
                    <a:pt x="315" y="151"/>
                    <a:pt x="300" y="154"/>
                    <a:pt x="285" y="156"/>
                  </a:cubicBezTo>
                  <a:cubicBezTo>
                    <a:pt x="283" y="156"/>
                    <a:pt x="281" y="156"/>
                    <a:pt x="279" y="157"/>
                  </a:cubicBezTo>
                  <a:cubicBezTo>
                    <a:pt x="277" y="157"/>
                    <a:pt x="275" y="157"/>
                    <a:pt x="273" y="157"/>
                  </a:cubicBezTo>
                  <a:cubicBezTo>
                    <a:pt x="272" y="157"/>
                    <a:pt x="271" y="157"/>
                    <a:pt x="270" y="157"/>
                  </a:cubicBezTo>
                  <a:cubicBezTo>
                    <a:pt x="269" y="157"/>
                    <a:pt x="268" y="158"/>
                    <a:pt x="267" y="158"/>
                  </a:cubicBezTo>
                  <a:cubicBezTo>
                    <a:pt x="265" y="158"/>
                    <a:pt x="263" y="158"/>
                    <a:pt x="261" y="158"/>
                  </a:cubicBezTo>
                  <a:cubicBezTo>
                    <a:pt x="253" y="158"/>
                    <a:pt x="245" y="158"/>
                    <a:pt x="237" y="158"/>
                  </a:cubicBezTo>
                  <a:cubicBezTo>
                    <a:pt x="221" y="157"/>
                    <a:pt x="204" y="154"/>
                    <a:pt x="187" y="150"/>
                  </a:cubicBezTo>
                  <a:cubicBezTo>
                    <a:pt x="185" y="150"/>
                    <a:pt x="183" y="149"/>
                    <a:pt x="181" y="149"/>
                  </a:cubicBezTo>
                  <a:cubicBezTo>
                    <a:pt x="179" y="148"/>
                    <a:pt x="176" y="147"/>
                    <a:pt x="174" y="147"/>
                  </a:cubicBezTo>
                  <a:cubicBezTo>
                    <a:pt x="171" y="146"/>
                    <a:pt x="171" y="146"/>
                    <a:pt x="171" y="146"/>
                  </a:cubicBezTo>
                  <a:cubicBezTo>
                    <a:pt x="168" y="145"/>
                    <a:pt x="168" y="145"/>
                    <a:pt x="168" y="145"/>
                  </a:cubicBezTo>
                  <a:cubicBezTo>
                    <a:pt x="166" y="144"/>
                    <a:pt x="164" y="143"/>
                    <a:pt x="162" y="143"/>
                  </a:cubicBezTo>
                  <a:cubicBezTo>
                    <a:pt x="160" y="142"/>
                    <a:pt x="158" y="141"/>
                    <a:pt x="156" y="140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48" y="137"/>
                    <a:pt x="145" y="136"/>
                    <a:pt x="143" y="135"/>
                  </a:cubicBezTo>
                  <a:cubicBezTo>
                    <a:pt x="141" y="134"/>
                    <a:pt x="139" y="133"/>
                    <a:pt x="137" y="132"/>
                  </a:cubicBezTo>
                  <a:cubicBezTo>
                    <a:pt x="129" y="128"/>
                    <a:pt x="121" y="124"/>
                    <a:pt x="114" y="119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7"/>
                    <a:pt x="109" y="116"/>
                    <a:pt x="108" y="116"/>
                  </a:cubicBezTo>
                  <a:cubicBezTo>
                    <a:pt x="106" y="114"/>
                    <a:pt x="104" y="113"/>
                    <a:pt x="102" y="112"/>
                  </a:cubicBezTo>
                  <a:cubicBezTo>
                    <a:pt x="99" y="109"/>
                    <a:pt x="95" y="106"/>
                    <a:pt x="91" y="104"/>
                  </a:cubicBezTo>
                  <a:cubicBezTo>
                    <a:pt x="88" y="101"/>
                    <a:pt x="84" y="98"/>
                    <a:pt x="81" y="95"/>
                  </a:cubicBezTo>
                  <a:cubicBezTo>
                    <a:pt x="79" y="93"/>
                    <a:pt x="77" y="91"/>
                    <a:pt x="76" y="90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64" y="78"/>
                    <a:pt x="58" y="71"/>
                    <a:pt x="53" y="64"/>
                  </a:cubicBezTo>
                  <a:cubicBezTo>
                    <a:pt x="47" y="56"/>
                    <a:pt x="42" y="48"/>
                    <a:pt x="38" y="40"/>
                  </a:cubicBezTo>
                  <a:cubicBezTo>
                    <a:pt x="38" y="40"/>
                    <a:pt x="37" y="39"/>
                    <a:pt x="37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4" y="33"/>
                    <a:pt x="34" y="32"/>
                  </a:cubicBezTo>
                  <a:cubicBezTo>
                    <a:pt x="33" y="30"/>
                    <a:pt x="32" y="29"/>
                    <a:pt x="32" y="28"/>
                  </a:cubicBezTo>
                  <a:cubicBezTo>
                    <a:pt x="31" y="26"/>
                    <a:pt x="30" y="24"/>
                    <a:pt x="30" y="24"/>
                  </a:cubicBezTo>
                  <a:cubicBezTo>
                    <a:pt x="34" y="23"/>
                    <a:pt x="37" y="23"/>
                    <a:pt x="41" y="23"/>
                  </a:cubicBezTo>
                  <a:cubicBezTo>
                    <a:pt x="43" y="23"/>
                    <a:pt x="45" y="24"/>
                    <a:pt x="48" y="24"/>
                  </a:cubicBezTo>
                  <a:cubicBezTo>
                    <a:pt x="50" y="24"/>
                    <a:pt x="52" y="24"/>
                    <a:pt x="54" y="2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16" name="iṩ1ïḍé">
              <a:extLst>
                <a:ext uri="{FF2B5EF4-FFF2-40B4-BE49-F238E27FC236}">
                  <a16:creationId xmlns:a16="http://schemas.microsoft.com/office/drawing/2014/main" id="{B18E3EA6-978E-4C85-99E0-2CBAE9823723}"/>
                </a:ext>
              </a:extLst>
            </p:cNvPr>
            <p:cNvSpPr/>
            <p:nvPr/>
          </p:nvSpPr>
          <p:spPr>
            <a:xfrm>
              <a:off x="4297680" y="1995116"/>
              <a:ext cx="1447800" cy="74808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 defTabSz="913765"/>
              <a:r>
                <a:rPr lang="zh-CN" altLang="en-US" sz="1400" dirty="0">
                  <a:solidFill>
                    <a:schemeClr val="bg1"/>
                  </a:solidFill>
                </a:rPr>
                <a:t>从</a:t>
              </a:r>
              <a:r>
                <a:rPr lang="en-US" altLang="zh-CN" sz="1400" dirty="0">
                  <a:solidFill>
                    <a:schemeClr val="bg1"/>
                  </a:solidFill>
                </a:rPr>
                <a:t>flask</a:t>
              </a:r>
              <a:r>
                <a:rPr lang="zh-CN" altLang="en-US" sz="1400" dirty="0">
                  <a:solidFill>
                    <a:schemeClr val="bg1"/>
                  </a:solidFill>
                </a:rPr>
                <a:t>接口获取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cookies+proxies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iṡlíḓé">
              <a:extLst>
                <a:ext uri="{FF2B5EF4-FFF2-40B4-BE49-F238E27FC236}">
                  <a16:creationId xmlns:a16="http://schemas.microsoft.com/office/drawing/2014/main" id="{96707E26-5A9E-4E3B-9579-BC751C0E1561}"/>
                </a:ext>
              </a:extLst>
            </p:cNvPr>
            <p:cNvSpPr/>
            <p:nvPr/>
          </p:nvSpPr>
          <p:spPr bwMode="auto">
            <a:xfrm rot="10800000">
              <a:off x="8320856" y="2231496"/>
              <a:ext cx="1838325" cy="669925"/>
            </a:xfrm>
            <a:custGeom>
              <a:avLst/>
              <a:gdLst>
                <a:gd name="T0" fmla="*/ 13 w 487"/>
                <a:gd name="T1" fmla="*/ 0 h 176"/>
                <a:gd name="T2" fmla="*/ 0 w 487"/>
                <a:gd name="T3" fmla="*/ 50 h 176"/>
                <a:gd name="T4" fmla="*/ 14 w 487"/>
                <a:gd name="T5" fmla="*/ 31 h 176"/>
                <a:gd name="T6" fmla="*/ 17 w 487"/>
                <a:gd name="T7" fmla="*/ 40 h 176"/>
                <a:gd name="T8" fmla="*/ 20 w 487"/>
                <a:gd name="T9" fmla="*/ 46 h 176"/>
                <a:gd name="T10" fmla="*/ 21 w 487"/>
                <a:gd name="T11" fmla="*/ 47 h 176"/>
                <a:gd name="T12" fmla="*/ 42 w 487"/>
                <a:gd name="T13" fmla="*/ 79 h 176"/>
                <a:gd name="T14" fmla="*/ 84 w 487"/>
                <a:gd name="T15" fmla="*/ 121 h 176"/>
                <a:gd name="T16" fmla="*/ 115 w 487"/>
                <a:gd name="T17" fmla="*/ 141 h 176"/>
                <a:gd name="T18" fmla="*/ 121 w 487"/>
                <a:gd name="T19" fmla="*/ 144 h 176"/>
                <a:gd name="T20" fmla="*/ 134 w 487"/>
                <a:gd name="T21" fmla="*/ 151 h 176"/>
                <a:gd name="T22" fmla="*/ 140 w 487"/>
                <a:gd name="T23" fmla="*/ 154 h 176"/>
                <a:gd name="T24" fmla="*/ 160 w 487"/>
                <a:gd name="T25" fmla="*/ 161 h 176"/>
                <a:gd name="T26" fmla="*/ 239 w 487"/>
                <a:gd name="T27" fmla="*/ 176 h 176"/>
                <a:gd name="T28" fmla="*/ 259 w 487"/>
                <a:gd name="T29" fmla="*/ 176 h 176"/>
                <a:gd name="T30" fmla="*/ 265 w 487"/>
                <a:gd name="T31" fmla="*/ 176 h 176"/>
                <a:gd name="T32" fmla="*/ 277 w 487"/>
                <a:gd name="T33" fmla="*/ 175 h 176"/>
                <a:gd name="T34" fmla="*/ 336 w 487"/>
                <a:gd name="T35" fmla="*/ 164 h 176"/>
                <a:gd name="T36" fmla="*/ 437 w 487"/>
                <a:gd name="T37" fmla="*/ 106 h 176"/>
                <a:gd name="T38" fmla="*/ 481 w 487"/>
                <a:gd name="T39" fmla="*/ 50 h 176"/>
                <a:gd name="T40" fmla="*/ 486 w 487"/>
                <a:gd name="T41" fmla="*/ 41 h 176"/>
                <a:gd name="T42" fmla="*/ 471 w 487"/>
                <a:gd name="T43" fmla="*/ 30 h 176"/>
                <a:gd name="T44" fmla="*/ 468 w 487"/>
                <a:gd name="T45" fmla="*/ 37 h 176"/>
                <a:gd name="T46" fmla="*/ 443 w 487"/>
                <a:gd name="T47" fmla="*/ 73 h 176"/>
                <a:gd name="T48" fmla="*/ 367 w 487"/>
                <a:gd name="T49" fmla="*/ 132 h 176"/>
                <a:gd name="T50" fmla="*/ 344 w 487"/>
                <a:gd name="T51" fmla="*/ 142 h 176"/>
                <a:gd name="T52" fmla="*/ 329 w 487"/>
                <a:gd name="T53" fmla="*/ 147 h 176"/>
                <a:gd name="T54" fmla="*/ 279 w 487"/>
                <a:gd name="T55" fmla="*/ 157 h 176"/>
                <a:gd name="T56" fmla="*/ 270 w 487"/>
                <a:gd name="T57" fmla="*/ 157 h 176"/>
                <a:gd name="T58" fmla="*/ 261 w 487"/>
                <a:gd name="T59" fmla="*/ 158 h 176"/>
                <a:gd name="T60" fmla="*/ 187 w 487"/>
                <a:gd name="T61" fmla="*/ 150 h 176"/>
                <a:gd name="T62" fmla="*/ 174 w 487"/>
                <a:gd name="T63" fmla="*/ 147 h 176"/>
                <a:gd name="T64" fmla="*/ 168 w 487"/>
                <a:gd name="T65" fmla="*/ 145 h 176"/>
                <a:gd name="T66" fmla="*/ 156 w 487"/>
                <a:gd name="T67" fmla="*/ 140 h 176"/>
                <a:gd name="T68" fmla="*/ 150 w 487"/>
                <a:gd name="T69" fmla="*/ 138 h 176"/>
                <a:gd name="T70" fmla="*/ 137 w 487"/>
                <a:gd name="T71" fmla="*/ 132 h 176"/>
                <a:gd name="T72" fmla="*/ 111 w 487"/>
                <a:gd name="T73" fmla="*/ 118 h 176"/>
                <a:gd name="T74" fmla="*/ 102 w 487"/>
                <a:gd name="T75" fmla="*/ 112 h 176"/>
                <a:gd name="T76" fmla="*/ 81 w 487"/>
                <a:gd name="T77" fmla="*/ 95 h 176"/>
                <a:gd name="T78" fmla="*/ 75 w 487"/>
                <a:gd name="T79" fmla="*/ 89 h 176"/>
                <a:gd name="T80" fmla="*/ 71 w 487"/>
                <a:gd name="T81" fmla="*/ 85 h 176"/>
                <a:gd name="T82" fmla="*/ 38 w 487"/>
                <a:gd name="T83" fmla="*/ 40 h 176"/>
                <a:gd name="T84" fmla="*/ 37 w 487"/>
                <a:gd name="T85" fmla="*/ 38 h 176"/>
                <a:gd name="T86" fmla="*/ 37 w 487"/>
                <a:gd name="T87" fmla="*/ 37 h 176"/>
                <a:gd name="T88" fmla="*/ 36 w 487"/>
                <a:gd name="T89" fmla="*/ 36 h 176"/>
                <a:gd name="T90" fmla="*/ 32 w 487"/>
                <a:gd name="T91" fmla="*/ 28 h 176"/>
                <a:gd name="T92" fmla="*/ 41 w 487"/>
                <a:gd name="T93" fmla="*/ 23 h 176"/>
                <a:gd name="T94" fmla="*/ 54 w 487"/>
                <a:gd name="T95" fmla="*/ 2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7" h="176">
                  <a:moveTo>
                    <a:pt x="54" y="25"/>
                  </a:moveTo>
                  <a:cubicBezTo>
                    <a:pt x="40" y="19"/>
                    <a:pt x="26" y="11"/>
                    <a:pt x="13" y="0"/>
                  </a:cubicBezTo>
                  <a:cubicBezTo>
                    <a:pt x="6" y="16"/>
                    <a:pt x="2" y="33"/>
                    <a:pt x="0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1" y="49"/>
                    <a:pt x="1" y="47"/>
                    <a:pt x="3" y="45"/>
                  </a:cubicBezTo>
                  <a:cubicBezTo>
                    <a:pt x="5" y="40"/>
                    <a:pt x="8" y="35"/>
                    <a:pt x="14" y="31"/>
                  </a:cubicBezTo>
                  <a:cubicBezTo>
                    <a:pt x="14" y="31"/>
                    <a:pt x="14" y="33"/>
                    <a:pt x="15" y="35"/>
                  </a:cubicBezTo>
                  <a:cubicBezTo>
                    <a:pt x="16" y="37"/>
                    <a:pt x="17" y="38"/>
                    <a:pt x="17" y="40"/>
                  </a:cubicBezTo>
                  <a:cubicBezTo>
                    <a:pt x="18" y="41"/>
                    <a:pt x="19" y="43"/>
                    <a:pt x="20" y="4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30" y="63"/>
                    <a:pt x="36" y="71"/>
                    <a:pt x="42" y="79"/>
                  </a:cubicBezTo>
                  <a:cubicBezTo>
                    <a:pt x="48" y="87"/>
                    <a:pt x="55" y="94"/>
                    <a:pt x="62" y="101"/>
                  </a:cubicBezTo>
                  <a:cubicBezTo>
                    <a:pt x="69" y="108"/>
                    <a:pt x="76" y="115"/>
                    <a:pt x="84" y="121"/>
                  </a:cubicBezTo>
                  <a:cubicBezTo>
                    <a:pt x="92" y="127"/>
                    <a:pt x="100" y="132"/>
                    <a:pt x="108" y="137"/>
                  </a:cubicBezTo>
                  <a:cubicBezTo>
                    <a:pt x="110" y="139"/>
                    <a:pt x="112" y="140"/>
                    <a:pt x="115" y="141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20" y="144"/>
                    <a:pt x="121" y="144"/>
                  </a:cubicBezTo>
                  <a:cubicBezTo>
                    <a:pt x="123" y="145"/>
                    <a:pt x="125" y="147"/>
                    <a:pt x="127" y="148"/>
                  </a:cubicBezTo>
                  <a:cubicBezTo>
                    <a:pt x="129" y="149"/>
                    <a:pt x="132" y="150"/>
                    <a:pt x="134" y="151"/>
                  </a:cubicBezTo>
                  <a:cubicBezTo>
                    <a:pt x="135" y="151"/>
                    <a:pt x="136" y="152"/>
                    <a:pt x="137" y="152"/>
                  </a:cubicBezTo>
                  <a:cubicBezTo>
                    <a:pt x="140" y="154"/>
                    <a:pt x="140" y="154"/>
                    <a:pt x="140" y="154"/>
                  </a:cubicBezTo>
                  <a:cubicBezTo>
                    <a:pt x="142" y="154"/>
                    <a:pt x="144" y="155"/>
                    <a:pt x="147" y="156"/>
                  </a:cubicBezTo>
                  <a:cubicBezTo>
                    <a:pt x="151" y="158"/>
                    <a:pt x="155" y="160"/>
                    <a:pt x="160" y="161"/>
                  </a:cubicBezTo>
                  <a:cubicBezTo>
                    <a:pt x="169" y="164"/>
                    <a:pt x="178" y="166"/>
                    <a:pt x="186" y="169"/>
                  </a:cubicBezTo>
                  <a:cubicBezTo>
                    <a:pt x="204" y="173"/>
                    <a:pt x="222" y="175"/>
                    <a:pt x="239" y="176"/>
                  </a:cubicBezTo>
                  <a:cubicBezTo>
                    <a:pt x="244" y="176"/>
                    <a:pt x="248" y="176"/>
                    <a:pt x="252" y="176"/>
                  </a:cubicBezTo>
                  <a:cubicBezTo>
                    <a:pt x="254" y="176"/>
                    <a:pt x="256" y="176"/>
                    <a:pt x="259" y="176"/>
                  </a:cubicBezTo>
                  <a:cubicBezTo>
                    <a:pt x="260" y="176"/>
                    <a:pt x="261" y="176"/>
                    <a:pt x="262" y="176"/>
                  </a:cubicBezTo>
                  <a:cubicBezTo>
                    <a:pt x="263" y="176"/>
                    <a:pt x="264" y="176"/>
                    <a:pt x="265" y="176"/>
                  </a:cubicBezTo>
                  <a:cubicBezTo>
                    <a:pt x="267" y="176"/>
                    <a:pt x="269" y="176"/>
                    <a:pt x="271" y="175"/>
                  </a:cubicBezTo>
                  <a:cubicBezTo>
                    <a:pt x="273" y="175"/>
                    <a:pt x="275" y="175"/>
                    <a:pt x="277" y="175"/>
                  </a:cubicBezTo>
                  <a:cubicBezTo>
                    <a:pt x="282" y="175"/>
                    <a:pt x="286" y="174"/>
                    <a:pt x="290" y="174"/>
                  </a:cubicBezTo>
                  <a:cubicBezTo>
                    <a:pt x="306" y="172"/>
                    <a:pt x="321" y="168"/>
                    <a:pt x="336" y="164"/>
                  </a:cubicBezTo>
                  <a:cubicBezTo>
                    <a:pt x="365" y="155"/>
                    <a:pt x="390" y="142"/>
                    <a:pt x="410" y="128"/>
                  </a:cubicBezTo>
                  <a:cubicBezTo>
                    <a:pt x="420" y="121"/>
                    <a:pt x="429" y="113"/>
                    <a:pt x="437" y="106"/>
                  </a:cubicBezTo>
                  <a:cubicBezTo>
                    <a:pt x="445" y="99"/>
                    <a:pt x="452" y="91"/>
                    <a:pt x="457" y="85"/>
                  </a:cubicBezTo>
                  <a:cubicBezTo>
                    <a:pt x="469" y="71"/>
                    <a:pt x="476" y="59"/>
                    <a:pt x="481" y="50"/>
                  </a:cubicBezTo>
                  <a:cubicBezTo>
                    <a:pt x="482" y="48"/>
                    <a:pt x="483" y="46"/>
                    <a:pt x="484" y="45"/>
                  </a:cubicBezTo>
                  <a:cubicBezTo>
                    <a:pt x="485" y="43"/>
                    <a:pt x="485" y="42"/>
                    <a:pt x="486" y="41"/>
                  </a:cubicBezTo>
                  <a:cubicBezTo>
                    <a:pt x="487" y="38"/>
                    <a:pt x="487" y="37"/>
                    <a:pt x="487" y="37"/>
                  </a:cubicBezTo>
                  <a:cubicBezTo>
                    <a:pt x="471" y="30"/>
                    <a:pt x="471" y="30"/>
                    <a:pt x="471" y="30"/>
                  </a:cubicBezTo>
                  <a:cubicBezTo>
                    <a:pt x="471" y="30"/>
                    <a:pt x="471" y="31"/>
                    <a:pt x="470" y="33"/>
                  </a:cubicBezTo>
                  <a:cubicBezTo>
                    <a:pt x="469" y="34"/>
                    <a:pt x="468" y="35"/>
                    <a:pt x="468" y="37"/>
                  </a:cubicBezTo>
                  <a:cubicBezTo>
                    <a:pt x="467" y="38"/>
                    <a:pt x="466" y="40"/>
                    <a:pt x="465" y="42"/>
                  </a:cubicBezTo>
                  <a:cubicBezTo>
                    <a:pt x="461" y="50"/>
                    <a:pt x="454" y="61"/>
                    <a:pt x="443" y="73"/>
                  </a:cubicBezTo>
                  <a:cubicBezTo>
                    <a:pt x="433" y="86"/>
                    <a:pt x="418" y="100"/>
                    <a:pt x="399" y="114"/>
                  </a:cubicBezTo>
                  <a:cubicBezTo>
                    <a:pt x="389" y="120"/>
                    <a:pt x="379" y="126"/>
                    <a:pt x="367" y="132"/>
                  </a:cubicBezTo>
                  <a:cubicBezTo>
                    <a:pt x="361" y="135"/>
                    <a:pt x="355" y="138"/>
                    <a:pt x="349" y="140"/>
                  </a:cubicBezTo>
                  <a:cubicBezTo>
                    <a:pt x="347" y="141"/>
                    <a:pt x="345" y="141"/>
                    <a:pt x="344" y="142"/>
                  </a:cubicBezTo>
                  <a:cubicBezTo>
                    <a:pt x="342" y="143"/>
                    <a:pt x="340" y="143"/>
                    <a:pt x="339" y="144"/>
                  </a:cubicBezTo>
                  <a:cubicBezTo>
                    <a:pt x="335" y="145"/>
                    <a:pt x="332" y="146"/>
                    <a:pt x="329" y="147"/>
                  </a:cubicBezTo>
                  <a:cubicBezTo>
                    <a:pt x="315" y="151"/>
                    <a:pt x="300" y="154"/>
                    <a:pt x="285" y="156"/>
                  </a:cubicBezTo>
                  <a:cubicBezTo>
                    <a:pt x="283" y="156"/>
                    <a:pt x="281" y="156"/>
                    <a:pt x="279" y="157"/>
                  </a:cubicBezTo>
                  <a:cubicBezTo>
                    <a:pt x="277" y="157"/>
                    <a:pt x="275" y="157"/>
                    <a:pt x="273" y="157"/>
                  </a:cubicBezTo>
                  <a:cubicBezTo>
                    <a:pt x="272" y="157"/>
                    <a:pt x="271" y="157"/>
                    <a:pt x="270" y="157"/>
                  </a:cubicBezTo>
                  <a:cubicBezTo>
                    <a:pt x="269" y="157"/>
                    <a:pt x="268" y="158"/>
                    <a:pt x="267" y="158"/>
                  </a:cubicBezTo>
                  <a:cubicBezTo>
                    <a:pt x="265" y="158"/>
                    <a:pt x="263" y="158"/>
                    <a:pt x="261" y="158"/>
                  </a:cubicBezTo>
                  <a:cubicBezTo>
                    <a:pt x="253" y="158"/>
                    <a:pt x="245" y="158"/>
                    <a:pt x="237" y="158"/>
                  </a:cubicBezTo>
                  <a:cubicBezTo>
                    <a:pt x="221" y="157"/>
                    <a:pt x="204" y="154"/>
                    <a:pt x="187" y="150"/>
                  </a:cubicBezTo>
                  <a:cubicBezTo>
                    <a:pt x="185" y="150"/>
                    <a:pt x="183" y="149"/>
                    <a:pt x="181" y="149"/>
                  </a:cubicBezTo>
                  <a:cubicBezTo>
                    <a:pt x="179" y="148"/>
                    <a:pt x="176" y="147"/>
                    <a:pt x="174" y="147"/>
                  </a:cubicBezTo>
                  <a:cubicBezTo>
                    <a:pt x="171" y="146"/>
                    <a:pt x="171" y="146"/>
                    <a:pt x="171" y="146"/>
                  </a:cubicBezTo>
                  <a:cubicBezTo>
                    <a:pt x="168" y="145"/>
                    <a:pt x="168" y="145"/>
                    <a:pt x="168" y="145"/>
                  </a:cubicBezTo>
                  <a:cubicBezTo>
                    <a:pt x="166" y="144"/>
                    <a:pt x="164" y="143"/>
                    <a:pt x="162" y="143"/>
                  </a:cubicBezTo>
                  <a:cubicBezTo>
                    <a:pt x="160" y="142"/>
                    <a:pt x="158" y="141"/>
                    <a:pt x="156" y="140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150" y="138"/>
                    <a:pt x="150" y="138"/>
                    <a:pt x="150" y="138"/>
                  </a:cubicBezTo>
                  <a:cubicBezTo>
                    <a:pt x="148" y="137"/>
                    <a:pt x="145" y="136"/>
                    <a:pt x="143" y="135"/>
                  </a:cubicBezTo>
                  <a:cubicBezTo>
                    <a:pt x="141" y="134"/>
                    <a:pt x="139" y="133"/>
                    <a:pt x="137" y="132"/>
                  </a:cubicBezTo>
                  <a:cubicBezTo>
                    <a:pt x="129" y="128"/>
                    <a:pt x="121" y="124"/>
                    <a:pt x="114" y="119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7"/>
                    <a:pt x="109" y="116"/>
                    <a:pt x="108" y="116"/>
                  </a:cubicBezTo>
                  <a:cubicBezTo>
                    <a:pt x="106" y="114"/>
                    <a:pt x="104" y="113"/>
                    <a:pt x="102" y="112"/>
                  </a:cubicBezTo>
                  <a:cubicBezTo>
                    <a:pt x="99" y="109"/>
                    <a:pt x="95" y="106"/>
                    <a:pt x="91" y="104"/>
                  </a:cubicBezTo>
                  <a:cubicBezTo>
                    <a:pt x="88" y="101"/>
                    <a:pt x="84" y="98"/>
                    <a:pt x="81" y="95"/>
                  </a:cubicBezTo>
                  <a:cubicBezTo>
                    <a:pt x="79" y="93"/>
                    <a:pt x="77" y="91"/>
                    <a:pt x="76" y="90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64" y="78"/>
                    <a:pt x="58" y="71"/>
                    <a:pt x="53" y="64"/>
                  </a:cubicBezTo>
                  <a:cubicBezTo>
                    <a:pt x="47" y="56"/>
                    <a:pt x="42" y="48"/>
                    <a:pt x="38" y="40"/>
                  </a:cubicBezTo>
                  <a:cubicBezTo>
                    <a:pt x="38" y="40"/>
                    <a:pt x="37" y="39"/>
                    <a:pt x="37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4" y="33"/>
                    <a:pt x="34" y="32"/>
                  </a:cubicBezTo>
                  <a:cubicBezTo>
                    <a:pt x="33" y="30"/>
                    <a:pt x="32" y="29"/>
                    <a:pt x="32" y="28"/>
                  </a:cubicBezTo>
                  <a:cubicBezTo>
                    <a:pt x="31" y="26"/>
                    <a:pt x="30" y="24"/>
                    <a:pt x="30" y="24"/>
                  </a:cubicBezTo>
                  <a:cubicBezTo>
                    <a:pt x="34" y="23"/>
                    <a:pt x="37" y="23"/>
                    <a:pt x="41" y="23"/>
                  </a:cubicBezTo>
                  <a:cubicBezTo>
                    <a:pt x="43" y="23"/>
                    <a:pt x="45" y="24"/>
                    <a:pt x="48" y="24"/>
                  </a:cubicBezTo>
                  <a:cubicBezTo>
                    <a:pt x="50" y="24"/>
                    <a:pt x="52" y="24"/>
                    <a:pt x="54" y="2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8" name="išļïḑê">
              <a:extLst>
                <a:ext uri="{FF2B5EF4-FFF2-40B4-BE49-F238E27FC236}">
                  <a16:creationId xmlns:a16="http://schemas.microsoft.com/office/drawing/2014/main" id="{C7B2F1F0-6CC8-4E9C-AFD5-552A58BB0F06}"/>
                </a:ext>
              </a:extLst>
            </p:cNvPr>
            <p:cNvSpPr/>
            <p:nvPr/>
          </p:nvSpPr>
          <p:spPr>
            <a:xfrm>
              <a:off x="8511540" y="2131910"/>
              <a:ext cx="1478280" cy="5331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 defTabSz="913765"/>
              <a:r>
                <a:rPr lang="zh-CN" altLang="en-US" sz="1400" dirty="0">
                  <a:solidFill>
                    <a:schemeClr val="bg1"/>
                  </a:solidFill>
                </a:rPr>
                <a:t>通过</a:t>
              </a:r>
              <a:r>
                <a:rPr lang="en-US" altLang="zh-CN" sz="1400" dirty="0">
                  <a:solidFill>
                    <a:schemeClr val="bg1"/>
                  </a:solidFill>
                </a:rPr>
                <a:t>docker</a:t>
              </a:r>
              <a:r>
                <a:rPr lang="zh-CN" altLang="en-US" sz="1400" dirty="0">
                  <a:solidFill>
                    <a:schemeClr val="bg1"/>
                  </a:solidFill>
                </a:rPr>
                <a:t>运行</a:t>
              </a:r>
              <a:r>
                <a:rPr lang="en-US" altLang="zh-CN" sz="1400" dirty="0">
                  <a:solidFill>
                    <a:schemeClr val="bg1"/>
                  </a:solidFill>
                </a:rPr>
                <a:t>chart</a:t>
              </a:r>
              <a:r>
                <a:rPr lang="zh-CN" altLang="en-US" sz="1400" dirty="0">
                  <a:solidFill>
                    <a:schemeClr val="bg1"/>
                  </a:solidFill>
                </a:rPr>
                <a:t>服务</a:t>
              </a:r>
            </a:p>
          </p:txBody>
        </p:sp>
        <p:sp>
          <p:nvSpPr>
            <p:cNvPr id="19" name="ïsļïďê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1370225" y="5132490"/>
              <a:ext cx="3138110" cy="66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  <p:sp>
          <p:nvSpPr>
            <p:cNvPr id="20" name="íṡļîḑé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5570717" y="5132490"/>
              <a:ext cx="3138110" cy="66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  <p:sp>
          <p:nvSpPr>
            <p:cNvPr id="21" name="î$lîḍe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3470471" y="1462248"/>
              <a:ext cx="3138110" cy="66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  <p:sp>
          <p:nvSpPr>
            <p:cNvPr id="22" name="íş1iḋè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2237904" y="1145193"/>
              <a:ext cx="6273636" cy="66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知乎 微博 基于</a:t>
              </a:r>
              <a:r>
                <a:rPr lang="en-US" altLang="zh-CN" b="1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scrapy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分布式爬虫</a:t>
              </a:r>
              <a:endParaRPr lang="en-US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3" name="íṣḷîḍè">
            <a:extLst>
              <a:ext uri="{FF2B5EF4-FFF2-40B4-BE49-F238E27FC236}">
                <a16:creationId xmlns:a16="http://schemas.microsoft.com/office/drawing/2014/main" id="{1EE2C885-4615-4F88-AE49-C414E6802194}"/>
              </a:ext>
            </a:extLst>
          </p:cNvPr>
          <p:cNvSpPr/>
          <p:nvPr/>
        </p:nvSpPr>
        <p:spPr>
          <a:xfrm>
            <a:off x="4180642" y="4784646"/>
            <a:ext cx="1766221" cy="80224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bg1"/>
                </a:solidFill>
              </a:rPr>
              <a:t>Cookies+proxies</a:t>
            </a:r>
            <a:r>
              <a:rPr lang="en-US" altLang="zh-CN" sz="1400" dirty="0">
                <a:solidFill>
                  <a:schemeClr val="bg1"/>
                </a:solidFill>
              </a:rPr>
              <a:t> pool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FCFB172B-9221-4216-AABE-CB6CFBA9B750}"/>
              </a:ext>
            </a:extLst>
          </p:cNvPr>
          <p:cNvSpPr/>
          <p:nvPr/>
        </p:nvSpPr>
        <p:spPr>
          <a:xfrm>
            <a:off x="5053119" y="2743200"/>
            <a:ext cx="45719" cy="2041446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938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930E5-37A8-4BAC-BF6C-17763409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PROJECT PEODUCER - 2</a:t>
            </a:r>
            <a:endParaRPr lang="zh-CN" altLang="en-US" sz="4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71AF8F-8011-4C8D-8819-0A5E80C4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83D54-131D-47A2-9CF2-0BCBE202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2724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0A53E90-1D3D-4D30-BF0E-7208B364844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6414" y="2213714"/>
            <a:ext cx="10204309" cy="2760910"/>
            <a:chOff x="1006414" y="2213714"/>
            <a:chExt cx="10204309" cy="2760910"/>
          </a:xfrm>
        </p:grpSpPr>
        <p:sp>
          <p:nvSpPr>
            <p:cNvPr id="6" name="îṩḻîḍê">
              <a:extLst>
                <a:ext uri="{FF2B5EF4-FFF2-40B4-BE49-F238E27FC236}">
                  <a16:creationId xmlns:a16="http://schemas.microsoft.com/office/drawing/2014/main" id="{DE81259B-3F6D-4CB6-A123-3FDC02F5D2A8}"/>
                </a:ext>
              </a:extLst>
            </p:cNvPr>
            <p:cNvSpPr/>
            <p:nvPr/>
          </p:nvSpPr>
          <p:spPr>
            <a:xfrm>
              <a:off x="2700949" y="3542200"/>
              <a:ext cx="396000" cy="180000"/>
            </a:xfrm>
            <a:prstGeom prst="stripedRightArrow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7" name="îṩḷïḍe">
              <a:extLst>
                <a:ext uri="{FF2B5EF4-FFF2-40B4-BE49-F238E27FC236}">
                  <a16:creationId xmlns:a16="http://schemas.microsoft.com/office/drawing/2014/main" id="{DDF7CD28-02CA-4042-8F31-3B0E584F3AE3}"/>
                </a:ext>
              </a:extLst>
            </p:cNvPr>
            <p:cNvSpPr/>
            <p:nvPr/>
          </p:nvSpPr>
          <p:spPr>
            <a:xfrm>
              <a:off x="4828083" y="3542200"/>
              <a:ext cx="396000" cy="180000"/>
            </a:xfrm>
            <a:prstGeom prst="stripedRightArrow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8" name="îṡľíḍê">
              <a:extLst>
                <a:ext uri="{FF2B5EF4-FFF2-40B4-BE49-F238E27FC236}">
                  <a16:creationId xmlns:a16="http://schemas.microsoft.com/office/drawing/2014/main" id="{86501E63-89F3-4030-8BB5-D76D4900C0E6}"/>
                </a:ext>
              </a:extLst>
            </p:cNvPr>
            <p:cNvSpPr/>
            <p:nvPr/>
          </p:nvSpPr>
          <p:spPr>
            <a:xfrm>
              <a:off x="6955217" y="3542200"/>
              <a:ext cx="396000" cy="180000"/>
            </a:xfrm>
            <a:prstGeom prst="stripedRightArrow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9" name="iṣḻîďé">
              <a:extLst>
                <a:ext uri="{FF2B5EF4-FFF2-40B4-BE49-F238E27FC236}">
                  <a16:creationId xmlns:a16="http://schemas.microsoft.com/office/drawing/2014/main" id="{D9CA8DB7-F61B-455E-84B0-B851A13F8920}"/>
                </a:ext>
              </a:extLst>
            </p:cNvPr>
            <p:cNvSpPr/>
            <p:nvPr/>
          </p:nvSpPr>
          <p:spPr>
            <a:xfrm>
              <a:off x="9082351" y="3542200"/>
              <a:ext cx="396000" cy="180000"/>
            </a:xfrm>
            <a:prstGeom prst="stripedRightArrow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0" name="íŝļîḓé">
              <a:extLst>
                <a:ext uri="{FF2B5EF4-FFF2-40B4-BE49-F238E27FC236}">
                  <a16:creationId xmlns:a16="http://schemas.microsoft.com/office/drawing/2014/main" id="{A9EC23C0-5592-4BBB-97D6-374AE9D6B12A}"/>
                </a:ext>
              </a:extLst>
            </p:cNvPr>
            <p:cNvSpPr/>
            <p:nvPr/>
          </p:nvSpPr>
          <p:spPr bwMode="auto">
            <a:xfrm>
              <a:off x="1165339" y="2888743"/>
              <a:ext cx="1340086" cy="1486914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r>
                <a:rPr lang="en-US" altLang="zh-CN" sz="1400" dirty="0" err="1"/>
                <a:t>Genymotion</a:t>
              </a:r>
              <a:r>
                <a:rPr lang="zh-CN" altLang="en-US" sz="1400" dirty="0"/>
                <a:t>模拟器进行</a:t>
              </a:r>
              <a:r>
                <a:rPr lang="en-US" altLang="zh-CN" sz="1400" dirty="0"/>
                <a:t>APP</a:t>
              </a:r>
              <a:r>
                <a:rPr lang="zh-CN" altLang="en-US" sz="1400" dirty="0"/>
                <a:t>运行并于主机对接</a:t>
              </a:r>
              <a:endParaRPr lang="ru-RU" sz="1400" dirty="0"/>
            </a:p>
          </p:txBody>
        </p:sp>
        <p:sp>
          <p:nvSpPr>
            <p:cNvPr id="11" name="ïṧḻidé">
              <a:extLst>
                <a:ext uri="{FF2B5EF4-FFF2-40B4-BE49-F238E27FC236}">
                  <a16:creationId xmlns:a16="http://schemas.microsoft.com/office/drawing/2014/main" id="{D3084229-9EF4-46B6-B862-6BA5AAFF2E60}"/>
                </a:ext>
              </a:extLst>
            </p:cNvPr>
            <p:cNvSpPr/>
            <p:nvPr/>
          </p:nvSpPr>
          <p:spPr bwMode="auto">
            <a:xfrm>
              <a:off x="3292473" y="2888743"/>
              <a:ext cx="1340086" cy="1486914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r>
                <a:rPr lang="zh-CN" altLang="en-US" sz="1400" dirty="0"/>
                <a:t>使用</a:t>
              </a:r>
              <a:r>
                <a:rPr lang="en-US" altLang="zh-CN" sz="1400" dirty="0" err="1"/>
                <a:t>charles</a:t>
              </a:r>
              <a:r>
                <a:rPr lang="zh-CN" altLang="en-US" sz="1400" dirty="0"/>
                <a:t>抓包进行请求响应分析</a:t>
              </a:r>
              <a:endParaRPr lang="ru-RU" sz="1400" dirty="0"/>
            </a:p>
          </p:txBody>
        </p:sp>
        <p:sp>
          <p:nvSpPr>
            <p:cNvPr id="12" name="ïṣ1ïďe">
              <a:extLst>
                <a:ext uri="{FF2B5EF4-FFF2-40B4-BE49-F238E27FC236}">
                  <a16:creationId xmlns:a16="http://schemas.microsoft.com/office/drawing/2014/main" id="{76F50520-7C7A-437B-9C0C-08A6E7E5B981}"/>
                </a:ext>
              </a:extLst>
            </p:cNvPr>
            <p:cNvSpPr/>
            <p:nvPr/>
          </p:nvSpPr>
          <p:spPr bwMode="auto">
            <a:xfrm>
              <a:off x="5419607" y="2888743"/>
              <a:ext cx="1340086" cy="1486914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000"/>
            </a:solid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r>
                <a:rPr lang="zh-CN" altLang="en-US" sz="1400" dirty="0"/>
                <a:t>使用</a:t>
              </a:r>
              <a:r>
                <a:rPr lang="en-US" altLang="zh-CN" sz="1400" dirty="0"/>
                <a:t>APPIUM</a:t>
              </a:r>
              <a:r>
                <a:rPr lang="zh-CN" altLang="en-US" sz="1400" dirty="0"/>
                <a:t>自动化控制</a:t>
              </a:r>
              <a:endParaRPr lang="ru-RU" sz="1400" dirty="0"/>
            </a:p>
          </p:txBody>
        </p:sp>
        <p:sp>
          <p:nvSpPr>
            <p:cNvPr id="13" name="ïŝḷiďe">
              <a:extLst>
                <a:ext uri="{FF2B5EF4-FFF2-40B4-BE49-F238E27FC236}">
                  <a16:creationId xmlns:a16="http://schemas.microsoft.com/office/drawing/2014/main" id="{995C5C91-E042-47D7-8D48-D011BEA1D265}"/>
                </a:ext>
              </a:extLst>
            </p:cNvPr>
            <p:cNvSpPr/>
            <p:nvPr/>
          </p:nvSpPr>
          <p:spPr bwMode="auto">
            <a:xfrm>
              <a:off x="7546741" y="2888743"/>
              <a:ext cx="1340086" cy="1486914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1B8E"/>
            </a:solid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r>
                <a:rPr lang="zh-CN" altLang="en-US" sz="1400" dirty="0"/>
                <a:t>使用</a:t>
              </a:r>
              <a:r>
                <a:rPr lang="en-US" altLang="zh-CN" sz="1400" dirty="0" err="1"/>
                <a:t>mitmdump</a:t>
              </a:r>
              <a:r>
                <a:rPr lang="zh-CN" altLang="en-US" sz="1400" dirty="0"/>
                <a:t>进行自动化脚本处理请求响应</a:t>
              </a:r>
              <a:endParaRPr lang="ru-RU" sz="1400" dirty="0"/>
            </a:p>
          </p:txBody>
        </p:sp>
        <p:sp>
          <p:nvSpPr>
            <p:cNvPr id="14" name="îSľidé">
              <a:extLst>
                <a:ext uri="{FF2B5EF4-FFF2-40B4-BE49-F238E27FC236}">
                  <a16:creationId xmlns:a16="http://schemas.microsoft.com/office/drawing/2014/main" id="{F22AD8BC-5F0D-467B-B084-88BF2305B3B6}"/>
                </a:ext>
              </a:extLst>
            </p:cNvPr>
            <p:cNvSpPr/>
            <p:nvPr/>
          </p:nvSpPr>
          <p:spPr bwMode="auto">
            <a:xfrm>
              <a:off x="9673875" y="2888743"/>
              <a:ext cx="1340086" cy="1486914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0000"/>
            </a:solid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r>
                <a:rPr lang="zh-CN" altLang="en-US" sz="1400" dirty="0"/>
                <a:t>使用</a:t>
              </a:r>
              <a:r>
                <a:rPr lang="en-US" altLang="zh-CN" sz="1400" dirty="0" err="1"/>
                <a:t>mongodb</a:t>
              </a:r>
              <a:r>
                <a:rPr lang="en-US" altLang="zh-CN" sz="1400" dirty="0"/>
                <a:t>-charts</a:t>
              </a:r>
              <a:r>
                <a:rPr lang="zh-CN" altLang="en-US" sz="1400" dirty="0"/>
                <a:t>进行数据可视化分析</a:t>
              </a:r>
              <a:endParaRPr lang="ru-RU" sz="1400" dirty="0"/>
            </a:p>
          </p:txBody>
        </p:sp>
        <p:sp>
          <p:nvSpPr>
            <p:cNvPr id="28" name="îşľíḍé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3076514" y="2246573"/>
              <a:ext cx="1733610" cy="4418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对接</a:t>
              </a:r>
              <a:r>
                <a:rPr lang="en-US" altLang="zh-CN" sz="1600" b="1" dirty="0"/>
                <a:t>APP</a:t>
              </a:r>
              <a:r>
                <a:rPr lang="zh-CN" altLang="en-US" sz="1600" b="1" dirty="0"/>
                <a:t>实现</a:t>
              </a:r>
              <a:r>
                <a:rPr lang="en-US" altLang="zh-CN" sz="1600" b="1" dirty="0"/>
                <a:t>https</a:t>
              </a:r>
              <a:r>
                <a:rPr lang="zh-CN" altLang="en-US" sz="1600" b="1" dirty="0"/>
                <a:t>抓包</a:t>
              </a:r>
              <a:endParaRPr lang="en-US" altLang="zh-CN" sz="1600" b="1" dirty="0"/>
            </a:p>
          </p:txBody>
        </p:sp>
        <p:sp>
          <p:nvSpPr>
            <p:cNvPr id="26" name="íṡlïḋê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7381878" y="2213714"/>
              <a:ext cx="1733610" cy="4418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脚本高效处理响应并存储</a:t>
              </a:r>
              <a:endParaRPr lang="en-US" altLang="zh-CN" sz="1600" b="1" dirty="0"/>
            </a:p>
          </p:txBody>
        </p:sp>
        <p:sp>
          <p:nvSpPr>
            <p:cNvPr id="24" name="ï$ḷíďé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1006414" y="4532818"/>
              <a:ext cx="1733610" cy="4418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基于</a:t>
              </a:r>
              <a:r>
                <a:rPr lang="en-US" altLang="zh-CN" sz="1600" b="1" dirty="0"/>
                <a:t>VB</a:t>
              </a:r>
              <a:r>
                <a:rPr lang="zh-CN" altLang="en-US" sz="1600" b="1" dirty="0"/>
                <a:t>的安卓模拟器</a:t>
              </a:r>
              <a:endParaRPr lang="en-US" altLang="zh-CN" sz="1600" b="1" dirty="0"/>
            </a:p>
          </p:txBody>
        </p:sp>
        <p:sp>
          <p:nvSpPr>
            <p:cNvPr id="22" name="iṣlíḍê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5222845" y="4532819"/>
              <a:ext cx="1733610" cy="4418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自动化控制</a:t>
              </a:r>
              <a:endParaRPr lang="en-US" altLang="zh-CN" sz="1600" b="1" dirty="0"/>
            </a:p>
          </p:txBody>
        </p:sp>
        <p:sp>
          <p:nvSpPr>
            <p:cNvPr id="20" name="ïṣḷîḋé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9477113" y="4532819"/>
              <a:ext cx="1733610" cy="4418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数据分析可视化</a:t>
              </a:r>
              <a:endParaRPr lang="en-US" altLang="zh-CN" sz="1600" b="1" dirty="0"/>
            </a:p>
          </p:txBody>
        </p:sp>
      </p:grpSp>
      <p:sp>
        <p:nvSpPr>
          <p:cNvPr id="30" name="íş1iḋè">
            <a:extLst>
              <a:ext uri="{FF2B5EF4-FFF2-40B4-BE49-F238E27FC236}">
                <a16:creationId xmlns:a16="http://schemas.microsoft.com/office/drawing/2014/main" id="{7AD656F2-584B-41EF-84DA-594F86C32726}"/>
              </a:ext>
            </a:extLst>
          </p:cNvPr>
          <p:cNvSpPr/>
          <p:nvPr/>
        </p:nvSpPr>
        <p:spPr bwMode="auto">
          <a:xfrm>
            <a:off x="2282789" y="1099178"/>
            <a:ext cx="6273636" cy="66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APPIUM+MITMDUMP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即刻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爬虫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23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AB9F3-F3A2-48D7-9E9E-FA2CE49D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latin typeface="Arial Black" panose="020B0A04020102020204" pitchFamily="34" charset="0"/>
              </a:rPr>
              <a:t>CONSISTENCE INTRODUCTION</a:t>
            </a:r>
            <a:endParaRPr lang="zh-CN" altLang="en-US" sz="4400" dirty="0">
              <a:latin typeface="Arial Black" panose="020B0A04020102020204" pitchFamily="34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93638D-0334-41B6-B781-C0CCD301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FFB318-B534-4AF3-8BC3-2CDD8A0B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32" name="2647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1F50646-AC68-4922-8BAA-BD5053856B97}"/>
              </a:ext>
            </a:extLst>
          </p:cNvPr>
          <p:cNvGrpSpPr>
            <a:grpSpLocks noChangeAspect="1"/>
          </p:cNvGrpSpPr>
          <p:nvPr/>
        </p:nvGrpSpPr>
        <p:grpSpPr>
          <a:xfrm>
            <a:off x="446406" y="1564114"/>
            <a:ext cx="10305882" cy="4142780"/>
            <a:chOff x="454026" y="1560810"/>
            <a:chExt cx="10305882" cy="4142780"/>
          </a:xfrm>
        </p:grpSpPr>
        <p:sp>
          <p:nvSpPr>
            <p:cNvPr id="33" name="ïṡ1ïḑè">
              <a:extLst>
                <a:ext uri="{FF2B5EF4-FFF2-40B4-BE49-F238E27FC236}">
                  <a16:creationId xmlns:a16="http://schemas.microsoft.com/office/drawing/2014/main" id="{60D19436-6E08-485D-9BB3-98ED5CE5F579}"/>
                </a:ext>
              </a:extLst>
            </p:cNvPr>
            <p:cNvSpPr/>
            <p:nvPr/>
          </p:nvSpPr>
          <p:spPr bwMode="auto">
            <a:xfrm>
              <a:off x="454026" y="3054402"/>
              <a:ext cx="1534794" cy="115559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400" i="1" dirty="0">
                  <a:solidFill>
                    <a:schemeClr val="bg1"/>
                  </a:solidFill>
                </a:rPr>
                <a:t>USERINFO</a:t>
              </a:r>
            </a:p>
          </p:txBody>
        </p:sp>
        <p:sp>
          <p:nvSpPr>
            <p:cNvPr id="34" name="îŝḻíďê">
              <a:extLst>
                <a:ext uri="{FF2B5EF4-FFF2-40B4-BE49-F238E27FC236}">
                  <a16:creationId xmlns:a16="http://schemas.microsoft.com/office/drawing/2014/main" id="{66675CEE-FC03-4BFD-84C3-5F78A977D089}"/>
                </a:ext>
              </a:extLst>
            </p:cNvPr>
            <p:cNvSpPr/>
            <p:nvPr/>
          </p:nvSpPr>
          <p:spPr bwMode="auto">
            <a:xfrm>
              <a:off x="5393683" y="3054402"/>
              <a:ext cx="1153557" cy="1155597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err="1">
                  <a:solidFill>
                    <a:schemeClr val="lt1"/>
                  </a:solidFill>
                </a:rPr>
                <a:t>zhihu</a:t>
              </a:r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5" name="îs1ídè">
              <a:extLst>
                <a:ext uri="{FF2B5EF4-FFF2-40B4-BE49-F238E27FC236}">
                  <a16:creationId xmlns:a16="http://schemas.microsoft.com/office/drawing/2014/main" id="{04BFCF16-750E-47AA-9795-55BBBC1842C6}"/>
                </a:ext>
              </a:extLst>
            </p:cNvPr>
            <p:cNvSpPr/>
            <p:nvPr/>
          </p:nvSpPr>
          <p:spPr bwMode="auto">
            <a:xfrm>
              <a:off x="4538043" y="4547993"/>
              <a:ext cx="1153557" cy="1155597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err="1"/>
                <a:t>Jike</a:t>
              </a:r>
              <a:r>
                <a:rPr lang="en-US" altLang="ko-KR" dirty="0"/>
                <a:t> APP</a:t>
              </a:r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6" name="í$liďe">
              <a:extLst>
                <a:ext uri="{FF2B5EF4-FFF2-40B4-BE49-F238E27FC236}">
                  <a16:creationId xmlns:a16="http://schemas.microsoft.com/office/drawing/2014/main" id="{37AD59D8-4DBE-4C98-A9A1-B8D9E378304E}"/>
                </a:ext>
              </a:extLst>
            </p:cNvPr>
            <p:cNvSpPr/>
            <p:nvPr/>
          </p:nvSpPr>
          <p:spPr bwMode="auto">
            <a:xfrm>
              <a:off x="4538043" y="1560810"/>
              <a:ext cx="1153557" cy="115559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err="1">
                  <a:solidFill>
                    <a:schemeClr val="lt1"/>
                  </a:solidFill>
                </a:rPr>
                <a:t>weibo</a:t>
              </a:r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7" name="îṩliḋê">
              <a:extLst>
                <a:ext uri="{FF2B5EF4-FFF2-40B4-BE49-F238E27FC236}">
                  <a16:creationId xmlns:a16="http://schemas.microsoft.com/office/drawing/2014/main" id="{76EF9A8F-E6C8-44DB-8D13-3A5176B416F7}"/>
                </a:ext>
              </a:extLst>
            </p:cNvPr>
            <p:cNvSpPr/>
            <p:nvPr/>
          </p:nvSpPr>
          <p:spPr>
            <a:xfrm>
              <a:off x="2836423" y="2864803"/>
              <a:ext cx="1534794" cy="153479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SPIDER</a:t>
              </a:r>
            </a:p>
          </p:txBody>
        </p:sp>
        <p:sp>
          <p:nvSpPr>
            <p:cNvPr id="38" name="îṣḻîďe">
              <a:extLst>
                <a:ext uri="{FF2B5EF4-FFF2-40B4-BE49-F238E27FC236}">
                  <a16:creationId xmlns:a16="http://schemas.microsoft.com/office/drawing/2014/main" id="{FEAEA504-0B14-4DEA-B0DF-55F03B933471}"/>
                </a:ext>
              </a:extLst>
            </p:cNvPr>
            <p:cNvSpPr/>
            <p:nvPr/>
          </p:nvSpPr>
          <p:spPr bwMode="auto">
            <a:xfrm>
              <a:off x="2046323" y="3474651"/>
              <a:ext cx="1084852" cy="315096"/>
            </a:xfrm>
            <a:custGeom>
              <a:avLst/>
              <a:gdLst>
                <a:gd name="T0" fmla="*/ 881 w 881"/>
                <a:gd name="T1" fmla="*/ 129 h 257"/>
                <a:gd name="T2" fmla="*/ 831 w 881"/>
                <a:gd name="T3" fmla="*/ 79 h 257"/>
                <a:gd name="T4" fmla="*/ 170 w 881"/>
                <a:gd name="T5" fmla="*/ 79 h 257"/>
                <a:gd name="T6" fmla="*/ 170 w 881"/>
                <a:gd name="T7" fmla="*/ 0 h 257"/>
                <a:gd name="T8" fmla="*/ 0 w 881"/>
                <a:gd name="T9" fmla="*/ 129 h 257"/>
                <a:gd name="T10" fmla="*/ 170 w 881"/>
                <a:gd name="T11" fmla="*/ 257 h 257"/>
                <a:gd name="T12" fmla="*/ 170 w 881"/>
                <a:gd name="T13" fmla="*/ 178 h 257"/>
                <a:gd name="T14" fmla="*/ 831 w 881"/>
                <a:gd name="T15" fmla="*/ 178 h 257"/>
                <a:gd name="T16" fmla="*/ 881 w 881"/>
                <a:gd name="T17" fmla="*/ 12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1" h="257">
                  <a:moveTo>
                    <a:pt x="881" y="129"/>
                  </a:moveTo>
                  <a:cubicBezTo>
                    <a:pt x="881" y="100"/>
                    <a:pt x="860" y="79"/>
                    <a:pt x="831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70" y="178"/>
                    <a:pt x="170" y="178"/>
                    <a:pt x="170" y="178"/>
                  </a:cubicBezTo>
                  <a:cubicBezTo>
                    <a:pt x="831" y="178"/>
                    <a:pt x="831" y="178"/>
                    <a:pt x="831" y="178"/>
                  </a:cubicBezTo>
                  <a:cubicBezTo>
                    <a:pt x="861" y="178"/>
                    <a:pt x="881" y="153"/>
                    <a:pt x="881" y="129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9" name="îSļîďe">
              <a:extLst>
                <a:ext uri="{FF2B5EF4-FFF2-40B4-BE49-F238E27FC236}">
                  <a16:creationId xmlns:a16="http://schemas.microsoft.com/office/drawing/2014/main" id="{73609CAF-91EC-4D94-BA13-C967C817DD65}"/>
                </a:ext>
              </a:extLst>
            </p:cNvPr>
            <p:cNvSpPr/>
            <p:nvPr/>
          </p:nvSpPr>
          <p:spPr bwMode="auto">
            <a:xfrm>
              <a:off x="4076465" y="3474651"/>
              <a:ext cx="1317218" cy="315096"/>
            </a:xfrm>
            <a:custGeom>
              <a:avLst/>
              <a:gdLst>
                <a:gd name="T0" fmla="*/ 881 w 881"/>
                <a:gd name="T1" fmla="*/ 129 h 257"/>
                <a:gd name="T2" fmla="*/ 711 w 881"/>
                <a:gd name="T3" fmla="*/ 0 h 257"/>
                <a:gd name="T4" fmla="*/ 711 w 881"/>
                <a:gd name="T5" fmla="*/ 79 h 257"/>
                <a:gd name="T6" fmla="*/ 50 w 881"/>
                <a:gd name="T7" fmla="*/ 79 h 257"/>
                <a:gd name="T8" fmla="*/ 0 w 881"/>
                <a:gd name="T9" fmla="*/ 129 h 257"/>
                <a:gd name="T10" fmla="*/ 50 w 881"/>
                <a:gd name="T11" fmla="*/ 178 h 257"/>
                <a:gd name="T12" fmla="*/ 711 w 881"/>
                <a:gd name="T13" fmla="*/ 178 h 257"/>
                <a:gd name="T14" fmla="*/ 711 w 881"/>
                <a:gd name="T15" fmla="*/ 257 h 257"/>
                <a:gd name="T16" fmla="*/ 881 w 881"/>
                <a:gd name="T17" fmla="*/ 12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1" h="257">
                  <a:moveTo>
                    <a:pt x="881" y="129"/>
                  </a:moveTo>
                  <a:cubicBezTo>
                    <a:pt x="711" y="0"/>
                    <a:pt x="711" y="0"/>
                    <a:pt x="711" y="0"/>
                  </a:cubicBezTo>
                  <a:cubicBezTo>
                    <a:pt x="711" y="79"/>
                    <a:pt x="711" y="79"/>
                    <a:pt x="711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21" y="79"/>
                    <a:pt x="0" y="100"/>
                    <a:pt x="0" y="129"/>
                  </a:cubicBezTo>
                  <a:cubicBezTo>
                    <a:pt x="0" y="153"/>
                    <a:pt x="20" y="178"/>
                    <a:pt x="50" y="178"/>
                  </a:cubicBezTo>
                  <a:cubicBezTo>
                    <a:pt x="711" y="178"/>
                    <a:pt x="711" y="178"/>
                    <a:pt x="711" y="178"/>
                  </a:cubicBezTo>
                  <a:cubicBezTo>
                    <a:pt x="711" y="257"/>
                    <a:pt x="711" y="257"/>
                    <a:pt x="711" y="257"/>
                  </a:cubicBezTo>
                  <a:lnTo>
                    <a:pt x="881" y="129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0" name="ïSļîdé">
              <a:extLst>
                <a:ext uri="{FF2B5EF4-FFF2-40B4-BE49-F238E27FC236}">
                  <a16:creationId xmlns:a16="http://schemas.microsoft.com/office/drawing/2014/main" id="{4E008104-2037-48BB-8C10-A94A26BA1DA4}"/>
                </a:ext>
              </a:extLst>
            </p:cNvPr>
            <p:cNvSpPr/>
            <p:nvPr/>
          </p:nvSpPr>
          <p:spPr bwMode="auto">
            <a:xfrm>
              <a:off x="3934743" y="4040817"/>
              <a:ext cx="774416" cy="696773"/>
            </a:xfrm>
            <a:custGeom>
              <a:avLst/>
              <a:gdLst>
                <a:gd name="T0" fmla="*/ 330 w 417"/>
                <a:gd name="T1" fmla="*/ 259 h 413"/>
                <a:gd name="T2" fmla="*/ 87 w 417"/>
                <a:gd name="T3" fmla="*/ 20 h 413"/>
                <a:gd name="T4" fmla="*/ 16 w 417"/>
                <a:gd name="T5" fmla="*/ 20 h 413"/>
                <a:gd name="T6" fmla="*/ 0 w 417"/>
                <a:gd name="T7" fmla="*/ 52 h 413"/>
                <a:gd name="T8" fmla="*/ 16 w 417"/>
                <a:gd name="T9" fmla="*/ 91 h 413"/>
                <a:gd name="T10" fmla="*/ 258 w 417"/>
                <a:gd name="T11" fmla="*/ 329 h 413"/>
                <a:gd name="T12" fmla="*/ 204 w 417"/>
                <a:gd name="T13" fmla="*/ 383 h 413"/>
                <a:gd name="T14" fmla="*/ 417 w 417"/>
                <a:gd name="T15" fmla="*/ 413 h 413"/>
                <a:gd name="T16" fmla="*/ 387 w 417"/>
                <a:gd name="T17" fmla="*/ 203 h 413"/>
                <a:gd name="T18" fmla="*/ 330 w 417"/>
                <a:gd name="T19" fmla="*/ 25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7" h="413">
                  <a:moveTo>
                    <a:pt x="330" y="259"/>
                  </a:moveTo>
                  <a:cubicBezTo>
                    <a:pt x="87" y="20"/>
                    <a:pt x="87" y="20"/>
                    <a:pt x="87" y="20"/>
                  </a:cubicBezTo>
                  <a:cubicBezTo>
                    <a:pt x="66" y="0"/>
                    <a:pt x="37" y="0"/>
                    <a:pt x="16" y="20"/>
                  </a:cubicBezTo>
                  <a:cubicBezTo>
                    <a:pt x="7" y="27"/>
                    <a:pt x="1" y="39"/>
                    <a:pt x="0" y="52"/>
                  </a:cubicBezTo>
                  <a:cubicBezTo>
                    <a:pt x="0" y="66"/>
                    <a:pt x="5" y="80"/>
                    <a:pt x="16" y="91"/>
                  </a:cubicBezTo>
                  <a:cubicBezTo>
                    <a:pt x="258" y="329"/>
                    <a:pt x="258" y="329"/>
                    <a:pt x="258" y="329"/>
                  </a:cubicBezTo>
                  <a:cubicBezTo>
                    <a:pt x="204" y="383"/>
                    <a:pt x="204" y="383"/>
                    <a:pt x="204" y="383"/>
                  </a:cubicBezTo>
                  <a:cubicBezTo>
                    <a:pt x="417" y="413"/>
                    <a:pt x="417" y="413"/>
                    <a:pt x="417" y="413"/>
                  </a:cubicBezTo>
                  <a:cubicBezTo>
                    <a:pt x="387" y="203"/>
                    <a:pt x="387" y="203"/>
                    <a:pt x="387" y="203"/>
                  </a:cubicBezTo>
                  <a:lnTo>
                    <a:pt x="330" y="259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1" name="íṡḷiḋê">
              <a:extLst>
                <a:ext uri="{FF2B5EF4-FFF2-40B4-BE49-F238E27FC236}">
                  <a16:creationId xmlns:a16="http://schemas.microsoft.com/office/drawing/2014/main" id="{66A37F6D-3C04-45D0-ABF8-3D941BD5F498}"/>
                </a:ext>
              </a:extLst>
            </p:cNvPr>
            <p:cNvSpPr/>
            <p:nvPr/>
          </p:nvSpPr>
          <p:spPr bwMode="auto">
            <a:xfrm>
              <a:off x="3934742" y="2574391"/>
              <a:ext cx="774417" cy="649192"/>
            </a:xfrm>
            <a:custGeom>
              <a:avLst/>
              <a:gdLst>
                <a:gd name="T0" fmla="*/ 50 w 417"/>
                <a:gd name="T1" fmla="*/ 411 h 411"/>
                <a:gd name="T2" fmla="*/ 87 w 417"/>
                <a:gd name="T3" fmla="*/ 398 h 411"/>
                <a:gd name="T4" fmla="*/ 330 w 417"/>
                <a:gd name="T5" fmla="*/ 157 h 411"/>
                <a:gd name="T6" fmla="*/ 387 w 417"/>
                <a:gd name="T7" fmla="*/ 210 h 411"/>
                <a:gd name="T8" fmla="*/ 417 w 417"/>
                <a:gd name="T9" fmla="*/ 0 h 411"/>
                <a:gd name="T10" fmla="*/ 205 w 417"/>
                <a:gd name="T11" fmla="*/ 30 h 411"/>
                <a:gd name="T12" fmla="*/ 259 w 417"/>
                <a:gd name="T13" fmla="*/ 86 h 411"/>
                <a:gd name="T14" fmla="*/ 16 w 417"/>
                <a:gd name="T15" fmla="*/ 327 h 411"/>
                <a:gd name="T16" fmla="*/ 0 w 417"/>
                <a:gd name="T17" fmla="*/ 363 h 411"/>
                <a:gd name="T18" fmla="*/ 16 w 417"/>
                <a:gd name="T19" fmla="*/ 398 h 411"/>
                <a:gd name="T20" fmla="*/ 50 w 417"/>
                <a:gd name="T21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7" h="411">
                  <a:moveTo>
                    <a:pt x="50" y="411"/>
                  </a:moveTo>
                  <a:cubicBezTo>
                    <a:pt x="66" y="411"/>
                    <a:pt x="78" y="407"/>
                    <a:pt x="87" y="398"/>
                  </a:cubicBezTo>
                  <a:cubicBezTo>
                    <a:pt x="330" y="157"/>
                    <a:pt x="330" y="157"/>
                    <a:pt x="330" y="157"/>
                  </a:cubicBezTo>
                  <a:cubicBezTo>
                    <a:pt x="387" y="210"/>
                    <a:pt x="387" y="210"/>
                    <a:pt x="387" y="210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59" y="86"/>
                    <a:pt x="259" y="86"/>
                    <a:pt x="259" y="86"/>
                  </a:cubicBezTo>
                  <a:cubicBezTo>
                    <a:pt x="16" y="327"/>
                    <a:pt x="16" y="327"/>
                    <a:pt x="16" y="327"/>
                  </a:cubicBezTo>
                  <a:cubicBezTo>
                    <a:pt x="6" y="337"/>
                    <a:pt x="0" y="350"/>
                    <a:pt x="0" y="363"/>
                  </a:cubicBezTo>
                  <a:cubicBezTo>
                    <a:pt x="0" y="376"/>
                    <a:pt x="6" y="388"/>
                    <a:pt x="16" y="398"/>
                  </a:cubicBezTo>
                  <a:cubicBezTo>
                    <a:pt x="24" y="406"/>
                    <a:pt x="37" y="411"/>
                    <a:pt x="50" y="411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3" name="iṩļïḓè">
              <a:extLst>
                <a:ext uri="{FF2B5EF4-FFF2-40B4-BE49-F238E27FC236}">
                  <a16:creationId xmlns:a16="http://schemas.microsoft.com/office/drawing/2014/main" id="{4E9A126B-220C-4D25-BF8F-206546389E42}"/>
                </a:ext>
              </a:extLst>
            </p:cNvPr>
            <p:cNvSpPr/>
            <p:nvPr/>
          </p:nvSpPr>
          <p:spPr bwMode="auto">
            <a:xfrm>
              <a:off x="6636890" y="2369964"/>
              <a:ext cx="4123018" cy="2504850"/>
            </a:xfrm>
            <a:custGeom>
              <a:avLst/>
              <a:gdLst>
                <a:gd name="T0" fmla="*/ 0 w 6165"/>
                <a:gd name="T1" fmla="*/ 3751 h 3751"/>
                <a:gd name="T2" fmla="*/ 0 w 6165"/>
                <a:gd name="T3" fmla="*/ 2964 h 3751"/>
                <a:gd name="T4" fmla="*/ 1638 w 6165"/>
                <a:gd name="T5" fmla="*/ 2159 h 3751"/>
                <a:gd name="T6" fmla="*/ 1937 w 6165"/>
                <a:gd name="T7" fmla="*/ 1875 h 3751"/>
                <a:gd name="T8" fmla="*/ 1638 w 6165"/>
                <a:gd name="T9" fmla="*/ 1592 h 3751"/>
                <a:gd name="T10" fmla="*/ 0 w 6165"/>
                <a:gd name="T11" fmla="*/ 787 h 3751"/>
                <a:gd name="T12" fmla="*/ 0 w 6165"/>
                <a:gd name="T13" fmla="*/ 0 h 3751"/>
                <a:gd name="T14" fmla="*/ 2192 w 6165"/>
                <a:gd name="T15" fmla="*/ 1034 h 3751"/>
                <a:gd name="T16" fmla="*/ 2799 w 6165"/>
                <a:gd name="T17" fmla="*/ 1480 h 3751"/>
                <a:gd name="T18" fmla="*/ 2863 w 6165"/>
                <a:gd name="T19" fmla="*/ 1478 h 3751"/>
                <a:gd name="T20" fmla="*/ 2863 w 6165"/>
                <a:gd name="T21" fmla="*/ 1486 h 3751"/>
                <a:gd name="T22" fmla="*/ 2863 w 6165"/>
                <a:gd name="T23" fmla="*/ 1486 h 3751"/>
                <a:gd name="T24" fmla="*/ 4755 w 6165"/>
                <a:gd name="T25" fmla="*/ 1486 h 3751"/>
                <a:gd name="T26" fmla="*/ 4431 w 6165"/>
                <a:gd name="T27" fmla="*/ 668 h 3751"/>
                <a:gd name="T28" fmla="*/ 4453 w 6165"/>
                <a:gd name="T29" fmla="*/ 592 h 3751"/>
                <a:gd name="T30" fmla="*/ 4532 w 6165"/>
                <a:gd name="T31" fmla="*/ 592 h 3751"/>
                <a:gd name="T32" fmla="*/ 6139 w 6165"/>
                <a:gd name="T33" fmla="*/ 1828 h 3751"/>
                <a:gd name="T34" fmla="*/ 6165 w 6165"/>
                <a:gd name="T35" fmla="*/ 1880 h 3751"/>
                <a:gd name="T36" fmla="*/ 6139 w 6165"/>
                <a:gd name="T37" fmla="*/ 1932 h 3751"/>
                <a:gd name="T38" fmla="*/ 4532 w 6165"/>
                <a:gd name="T39" fmla="*/ 3167 h 3751"/>
                <a:gd name="T40" fmla="*/ 4492 w 6165"/>
                <a:gd name="T41" fmla="*/ 3181 h 3751"/>
                <a:gd name="T42" fmla="*/ 4453 w 6165"/>
                <a:gd name="T43" fmla="*/ 3168 h 3751"/>
                <a:gd name="T44" fmla="*/ 4431 w 6165"/>
                <a:gd name="T45" fmla="*/ 3091 h 3751"/>
                <a:gd name="T46" fmla="*/ 4755 w 6165"/>
                <a:gd name="T47" fmla="*/ 2273 h 3751"/>
                <a:gd name="T48" fmla="*/ 2861 w 6165"/>
                <a:gd name="T49" fmla="*/ 2273 h 3751"/>
                <a:gd name="T50" fmla="*/ 2859 w 6165"/>
                <a:gd name="T51" fmla="*/ 2273 h 3751"/>
                <a:gd name="T52" fmla="*/ 2799 w 6165"/>
                <a:gd name="T53" fmla="*/ 2271 h 3751"/>
                <a:gd name="T54" fmla="*/ 2192 w 6165"/>
                <a:gd name="T55" fmla="*/ 2717 h 3751"/>
                <a:gd name="T56" fmla="*/ 0 w 6165"/>
                <a:gd name="T57" fmla="*/ 3751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65" h="3751">
                  <a:moveTo>
                    <a:pt x="0" y="3751"/>
                  </a:moveTo>
                  <a:lnTo>
                    <a:pt x="0" y="2964"/>
                  </a:lnTo>
                  <a:cubicBezTo>
                    <a:pt x="826" y="2964"/>
                    <a:pt x="1239" y="2555"/>
                    <a:pt x="1638" y="2159"/>
                  </a:cubicBezTo>
                  <a:cubicBezTo>
                    <a:pt x="1735" y="2062"/>
                    <a:pt x="1833" y="1965"/>
                    <a:pt x="1937" y="1875"/>
                  </a:cubicBezTo>
                  <a:cubicBezTo>
                    <a:pt x="1833" y="1786"/>
                    <a:pt x="1735" y="1689"/>
                    <a:pt x="1638" y="1592"/>
                  </a:cubicBezTo>
                  <a:cubicBezTo>
                    <a:pt x="1239" y="1196"/>
                    <a:pt x="826" y="787"/>
                    <a:pt x="0" y="787"/>
                  </a:cubicBezTo>
                  <a:lnTo>
                    <a:pt x="0" y="0"/>
                  </a:lnTo>
                  <a:cubicBezTo>
                    <a:pt x="1150" y="0"/>
                    <a:pt x="1752" y="597"/>
                    <a:pt x="2192" y="1034"/>
                  </a:cubicBezTo>
                  <a:cubicBezTo>
                    <a:pt x="2452" y="1292"/>
                    <a:pt x="2620" y="1450"/>
                    <a:pt x="2799" y="1480"/>
                  </a:cubicBezTo>
                  <a:cubicBezTo>
                    <a:pt x="2820" y="1479"/>
                    <a:pt x="2841" y="1478"/>
                    <a:pt x="2863" y="1478"/>
                  </a:cubicBezTo>
                  <a:lnTo>
                    <a:pt x="2863" y="1486"/>
                  </a:lnTo>
                  <a:lnTo>
                    <a:pt x="2863" y="1486"/>
                  </a:lnTo>
                  <a:lnTo>
                    <a:pt x="4755" y="1486"/>
                  </a:lnTo>
                  <a:lnTo>
                    <a:pt x="4431" y="668"/>
                  </a:lnTo>
                  <a:cubicBezTo>
                    <a:pt x="4420" y="641"/>
                    <a:pt x="4429" y="609"/>
                    <a:pt x="4453" y="592"/>
                  </a:cubicBezTo>
                  <a:cubicBezTo>
                    <a:pt x="4476" y="574"/>
                    <a:pt x="4509" y="574"/>
                    <a:pt x="4532" y="592"/>
                  </a:cubicBezTo>
                  <a:lnTo>
                    <a:pt x="6139" y="1828"/>
                  </a:lnTo>
                  <a:cubicBezTo>
                    <a:pt x="6156" y="1840"/>
                    <a:pt x="6165" y="1859"/>
                    <a:pt x="6165" y="1880"/>
                  </a:cubicBezTo>
                  <a:cubicBezTo>
                    <a:pt x="6165" y="1900"/>
                    <a:pt x="6156" y="1919"/>
                    <a:pt x="6139" y="1932"/>
                  </a:cubicBezTo>
                  <a:lnTo>
                    <a:pt x="4532" y="3167"/>
                  </a:lnTo>
                  <a:cubicBezTo>
                    <a:pt x="4520" y="3176"/>
                    <a:pt x="4506" y="3181"/>
                    <a:pt x="4492" y="3181"/>
                  </a:cubicBezTo>
                  <a:cubicBezTo>
                    <a:pt x="4478" y="3181"/>
                    <a:pt x="4465" y="3176"/>
                    <a:pt x="4453" y="3168"/>
                  </a:cubicBezTo>
                  <a:cubicBezTo>
                    <a:pt x="4429" y="3150"/>
                    <a:pt x="4421" y="3119"/>
                    <a:pt x="4431" y="3091"/>
                  </a:cubicBezTo>
                  <a:lnTo>
                    <a:pt x="4755" y="2273"/>
                  </a:lnTo>
                  <a:lnTo>
                    <a:pt x="2861" y="2273"/>
                  </a:lnTo>
                  <a:cubicBezTo>
                    <a:pt x="2860" y="2273"/>
                    <a:pt x="2859" y="2273"/>
                    <a:pt x="2859" y="2273"/>
                  </a:cubicBezTo>
                  <a:cubicBezTo>
                    <a:pt x="2838" y="2273"/>
                    <a:pt x="2819" y="2272"/>
                    <a:pt x="2799" y="2271"/>
                  </a:cubicBezTo>
                  <a:cubicBezTo>
                    <a:pt x="2620" y="2301"/>
                    <a:pt x="2452" y="2459"/>
                    <a:pt x="2192" y="2717"/>
                  </a:cubicBezTo>
                  <a:cubicBezTo>
                    <a:pt x="1752" y="3153"/>
                    <a:pt x="1150" y="3751"/>
                    <a:pt x="0" y="3751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/>
                <a:t>基于</a:t>
              </a:r>
              <a:r>
                <a:rPr lang="en-US" altLang="zh-CN" sz="1400" dirty="0" err="1"/>
                <a:t>scrapy</a:t>
              </a:r>
              <a:r>
                <a:rPr lang="zh-CN" altLang="en-US" sz="1400" dirty="0"/>
                <a:t>实现分布式、异步、多线程爬虫，基于用户列表粉丝列表实现递归爬取用户信息，理论上可以实现全部用户信息采集</a:t>
              </a:r>
              <a:endParaRPr lang="en-US" altLang="zh-CN" sz="1400" dirty="0"/>
            </a:p>
          </p:txBody>
        </p:sp>
        <p:sp>
          <p:nvSpPr>
            <p:cNvPr id="44" name="ïŝľiḋê">
              <a:extLst>
                <a:ext uri="{FF2B5EF4-FFF2-40B4-BE49-F238E27FC236}">
                  <a16:creationId xmlns:a16="http://schemas.microsoft.com/office/drawing/2014/main" id="{4E9A126B-220C-4D25-BF8F-206546389E42}"/>
                </a:ext>
              </a:extLst>
            </p:cNvPr>
            <p:cNvSpPr/>
            <p:nvPr/>
          </p:nvSpPr>
          <p:spPr bwMode="auto">
            <a:xfrm>
              <a:off x="6437549" y="4783655"/>
              <a:ext cx="4224612" cy="843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/>
                <a:t>通过</a:t>
              </a:r>
              <a:r>
                <a:rPr lang="en-US" altLang="zh-CN" sz="1400" dirty="0"/>
                <a:t>APPIUM</a:t>
              </a:r>
              <a:r>
                <a:rPr lang="zh-CN" altLang="en-US" sz="1400" dirty="0"/>
                <a:t>实现自动化控制</a:t>
              </a:r>
              <a:r>
                <a:rPr lang="en-US" altLang="zh-CN" sz="1400" dirty="0" err="1"/>
                <a:t>Genymotion</a:t>
              </a:r>
              <a:r>
                <a:rPr lang="zh-CN" altLang="en-US" sz="1400" dirty="0"/>
                <a:t>模拟器，使用</a:t>
              </a:r>
              <a:r>
                <a:rPr lang="en-US" altLang="zh-CN" sz="1400" dirty="0" err="1"/>
                <a:t>mitmdump</a:t>
              </a:r>
              <a:r>
                <a:rPr lang="zh-CN" altLang="en-US" sz="1400" dirty="0"/>
                <a:t>抓包分析并自动化处理，实现用户数据爬取</a:t>
              </a:r>
              <a:endParaRPr lang="en-US" altLang="zh-CN" sz="1400" dirty="0"/>
            </a:p>
          </p:txBody>
        </p:sp>
      </p:grpSp>
      <p:sp>
        <p:nvSpPr>
          <p:cNvPr id="47" name="îSļîďe">
            <a:extLst>
              <a:ext uri="{FF2B5EF4-FFF2-40B4-BE49-F238E27FC236}">
                <a16:creationId xmlns:a16="http://schemas.microsoft.com/office/drawing/2014/main" id="{64A46179-C656-4732-892B-D2506B8DF10A}"/>
              </a:ext>
            </a:extLst>
          </p:cNvPr>
          <p:cNvSpPr/>
          <p:nvPr/>
        </p:nvSpPr>
        <p:spPr bwMode="auto">
          <a:xfrm>
            <a:off x="5683980" y="1951188"/>
            <a:ext cx="5151660" cy="315096"/>
          </a:xfrm>
          <a:custGeom>
            <a:avLst/>
            <a:gdLst>
              <a:gd name="T0" fmla="*/ 881 w 881"/>
              <a:gd name="T1" fmla="*/ 129 h 257"/>
              <a:gd name="T2" fmla="*/ 711 w 881"/>
              <a:gd name="T3" fmla="*/ 0 h 257"/>
              <a:gd name="T4" fmla="*/ 711 w 881"/>
              <a:gd name="T5" fmla="*/ 79 h 257"/>
              <a:gd name="T6" fmla="*/ 50 w 881"/>
              <a:gd name="T7" fmla="*/ 79 h 257"/>
              <a:gd name="T8" fmla="*/ 0 w 881"/>
              <a:gd name="T9" fmla="*/ 129 h 257"/>
              <a:gd name="T10" fmla="*/ 50 w 881"/>
              <a:gd name="T11" fmla="*/ 178 h 257"/>
              <a:gd name="T12" fmla="*/ 711 w 881"/>
              <a:gd name="T13" fmla="*/ 178 h 257"/>
              <a:gd name="T14" fmla="*/ 711 w 881"/>
              <a:gd name="T15" fmla="*/ 257 h 257"/>
              <a:gd name="T16" fmla="*/ 881 w 881"/>
              <a:gd name="T17" fmla="*/ 129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81" h="257">
                <a:moveTo>
                  <a:pt x="881" y="129"/>
                </a:moveTo>
                <a:cubicBezTo>
                  <a:pt x="711" y="0"/>
                  <a:pt x="711" y="0"/>
                  <a:pt x="711" y="0"/>
                </a:cubicBezTo>
                <a:cubicBezTo>
                  <a:pt x="711" y="79"/>
                  <a:pt x="711" y="79"/>
                  <a:pt x="711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21" y="79"/>
                  <a:pt x="0" y="100"/>
                  <a:pt x="0" y="129"/>
                </a:cubicBezTo>
                <a:cubicBezTo>
                  <a:pt x="0" y="153"/>
                  <a:pt x="20" y="178"/>
                  <a:pt x="50" y="178"/>
                </a:cubicBezTo>
                <a:cubicBezTo>
                  <a:pt x="711" y="178"/>
                  <a:pt x="711" y="178"/>
                  <a:pt x="711" y="178"/>
                </a:cubicBezTo>
                <a:cubicBezTo>
                  <a:pt x="711" y="257"/>
                  <a:pt x="711" y="257"/>
                  <a:pt x="711" y="257"/>
                </a:cubicBezTo>
                <a:lnTo>
                  <a:pt x="881" y="129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îSļîďe">
            <a:extLst>
              <a:ext uri="{FF2B5EF4-FFF2-40B4-BE49-F238E27FC236}">
                <a16:creationId xmlns:a16="http://schemas.microsoft.com/office/drawing/2014/main" id="{4C7478DC-2C5A-4990-B420-95645E1F8576}"/>
              </a:ext>
            </a:extLst>
          </p:cNvPr>
          <p:cNvSpPr/>
          <p:nvPr/>
        </p:nvSpPr>
        <p:spPr bwMode="auto">
          <a:xfrm>
            <a:off x="6539620" y="3468145"/>
            <a:ext cx="4555100" cy="315096"/>
          </a:xfrm>
          <a:custGeom>
            <a:avLst/>
            <a:gdLst>
              <a:gd name="T0" fmla="*/ 881 w 881"/>
              <a:gd name="T1" fmla="*/ 129 h 257"/>
              <a:gd name="T2" fmla="*/ 711 w 881"/>
              <a:gd name="T3" fmla="*/ 0 h 257"/>
              <a:gd name="T4" fmla="*/ 711 w 881"/>
              <a:gd name="T5" fmla="*/ 79 h 257"/>
              <a:gd name="T6" fmla="*/ 50 w 881"/>
              <a:gd name="T7" fmla="*/ 79 h 257"/>
              <a:gd name="T8" fmla="*/ 0 w 881"/>
              <a:gd name="T9" fmla="*/ 129 h 257"/>
              <a:gd name="T10" fmla="*/ 50 w 881"/>
              <a:gd name="T11" fmla="*/ 178 h 257"/>
              <a:gd name="T12" fmla="*/ 711 w 881"/>
              <a:gd name="T13" fmla="*/ 178 h 257"/>
              <a:gd name="T14" fmla="*/ 711 w 881"/>
              <a:gd name="T15" fmla="*/ 257 h 257"/>
              <a:gd name="T16" fmla="*/ 881 w 881"/>
              <a:gd name="T17" fmla="*/ 129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81" h="257">
                <a:moveTo>
                  <a:pt x="881" y="129"/>
                </a:moveTo>
                <a:cubicBezTo>
                  <a:pt x="711" y="0"/>
                  <a:pt x="711" y="0"/>
                  <a:pt x="711" y="0"/>
                </a:cubicBezTo>
                <a:cubicBezTo>
                  <a:pt x="711" y="79"/>
                  <a:pt x="711" y="79"/>
                  <a:pt x="711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21" y="79"/>
                  <a:pt x="0" y="100"/>
                  <a:pt x="0" y="129"/>
                </a:cubicBezTo>
                <a:cubicBezTo>
                  <a:pt x="0" y="153"/>
                  <a:pt x="20" y="178"/>
                  <a:pt x="50" y="178"/>
                </a:cubicBezTo>
                <a:cubicBezTo>
                  <a:pt x="711" y="178"/>
                  <a:pt x="711" y="178"/>
                  <a:pt x="711" y="178"/>
                </a:cubicBezTo>
                <a:cubicBezTo>
                  <a:pt x="711" y="257"/>
                  <a:pt x="711" y="257"/>
                  <a:pt x="711" y="257"/>
                </a:cubicBezTo>
                <a:lnTo>
                  <a:pt x="881" y="129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îSļîďe">
            <a:extLst>
              <a:ext uri="{FF2B5EF4-FFF2-40B4-BE49-F238E27FC236}">
                <a16:creationId xmlns:a16="http://schemas.microsoft.com/office/drawing/2014/main" id="{FB69F391-869E-4701-B7A4-18272FB0AF4F}"/>
              </a:ext>
            </a:extLst>
          </p:cNvPr>
          <p:cNvSpPr/>
          <p:nvPr/>
        </p:nvSpPr>
        <p:spPr bwMode="auto">
          <a:xfrm>
            <a:off x="5647338" y="4997906"/>
            <a:ext cx="706400" cy="315096"/>
          </a:xfrm>
          <a:custGeom>
            <a:avLst/>
            <a:gdLst>
              <a:gd name="T0" fmla="*/ 881 w 881"/>
              <a:gd name="T1" fmla="*/ 129 h 257"/>
              <a:gd name="T2" fmla="*/ 711 w 881"/>
              <a:gd name="T3" fmla="*/ 0 h 257"/>
              <a:gd name="T4" fmla="*/ 711 w 881"/>
              <a:gd name="T5" fmla="*/ 79 h 257"/>
              <a:gd name="T6" fmla="*/ 50 w 881"/>
              <a:gd name="T7" fmla="*/ 79 h 257"/>
              <a:gd name="T8" fmla="*/ 0 w 881"/>
              <a:gd name="T9" fmla="*/ 129 h 257"/>
              <a:gd name="T10" fmla="*/ 50 w 881"/>
              <a:gd name="T11" fmla="*/ 178 h 257"/>
              <a:gd name="T12" fmla="*/ 711 w 881"/>
              <a:gd name="T13" fmla="*/ 178 h 257"/>
              <a:gd name="T14" fmla="*/ 711 w 881"/>
              <a:gd name="T15" fmla="*/ 257 h 257"/>
              <a:gd name="T16" fmla="*/ 881 w 881"/>
              <a:gd name="T17" fmla="*/ 129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81" h="257">
                <a:moveTo>
                  <a:pt x="881" y="129"/>
                </a:moveTo>
                <a:cubicBezTo>
                  <a:pt x="711" y="0"/>
                  <a:pt x="711" y="0"/>
                  <a:pt x="711" y="0"/>
                </a:cubicBezTo>
                <a:cubicBezTo>
                  <a:pt x="711" y="79"/>
                  <a:pt x="711" y="79"/>
                  <a:pt x="711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21" y="79"/>
                  <a:pt x="0" y="100"/>
                  <a:pt x="0" y="129"/>
                </a:cubicBezTo>
                <a:cubicBezTo>
                  <a:pt x="0" y="153"/>
                  <a:pt x="20" y="178"/>
                  <a:pt x="50" y="178"/>
                </a:cubicBezTo>
                <a:cubicBezTo>
                  <a:pt x="711" y="178"/>
                  <a:pt x="711" y="178"/>
                  <a:pt x="711" y="178"/>
                </a:cubicBezTo>
                <a:cubicBezTo>
                  <a:pt x="711" y="257"/>
                  <a:pt x="711" y="257"/>
                  <a:pt x="711" y="257"/>
                </a:cubicBezTo>
                <a:lnTo>
                  <a:pt x="881" y="129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í$liďe">
            <a:extLst>
              <a:ext uri="{FF2B5EF4-FFF2-40B4-BE49-F238E27FC236}">
                <a16:creationId xmlns:a16="http://schemas.microsoft.com/office/drawing/2014/main" id="{A3966AAA-E10D-43E5-9CA0-BFC97D4F2862}"/>
              </a:ext>
            </a:extLst>
          </p:cNvPr>
          <p:cNvSpPr/>
          <p:nvPr/>
        </p:nvSpPr>
        <p:spPr bwMode="auto">
          <a:xfrm>
            <a:off x="1790700" y="4649084"/>
            <a:ext cx="1534794" cy="1155597"/>
          </a:xfrm>
          <a:prstGeom prst="ellipse">
            <a:avLst/>
          </a:prstGeom>
          <a:solidFill>
            <a:srgbClr val="EA8DF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FFFF00"/>
                </a:solidFill>
              </a:rPr>
              <a:t>Cookies pool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1" name="í$liďe">
            <a:extLst>
              <a:ext uri="{FF2B5EF4-FFF2-40B4-BE49-F238E27FC236}">
                <a16:creationId xmlns:a16="http://schemas.microsoft.com/office/drawing/2014/main" id="{F2E0F9D3-498B-481B-9323-11C8AAE2BF84}"/>
              </a:ext>
            </a:extLst>
          </p:cNvPr>
          <p:cNvSpPr/>
          <p:nvPr/>
        </p:nvSpPr>
        <p:spPr bwMode="auto">
          <a:xfrm>
            <a:off x="1746763" y="1177096"/>
            <a:ext cx="1534794" cy="1155597"/>
          </a:xfrm>
          <a:prstGeom prst="ellips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0070C0"/>
                </a:solidFill>
              </a:rPr>
              <a:t>Proxies</a:t>
            </a:r>
          </a:p>
          <a:p>
            <a:pPr algn="ctr"/>
            <a:r>
              <a:rPr lang="en-US" altLang="zh-CN" dirty="0">
                <a:solidFill>
                  <a:srgbClr val="0070C0"/>
                </a:solidFill>
              </a:rPr>
              <a:t>pool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830A44D-F977-4B36-9085-C09A1F486E3F}"/>
              </a:ext>
            </a:extLst>
          </p:cNvPr>
          <p:cNvCxnSpPr>
            <a:stCxn id="51" idx="6"/>
            <a:endCxn id="36" idx="2"/>
          </p:cNvCxnSpPr>
          <p:nvPr/>
        </p:nvCxnSpPr>
        <p:spPr>
          <a:xfrm>
            <a:off x="3281557" y="1754895"/>
            <a:ext cx="1248866" cy="38701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4AC906-AFEF-43BF-AE85-2B19F2BE446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264967" y="1869654"/>
            <a:ext cx="2290031" cy="1357285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495288C-0078-4DC1-93F8-0A9BEB8B9DDA}"/>
              </a:ext>
            </a:extLst>
          </p:cNvPr>
          <p:cNvCxnSpPr>
            <a:cxnSpLocks/>
            <a:endCxn id="34" idx="3"/>
          </p:cNvCxnSpPr>
          <p:nvPr/>
        </p:nvCxnSpPr>
        <p:spPr>
          <a:xfrm flipV="1">
            <a:off x="3067635" y="4044070"/>
            <a:ext cx="2487363" cy="748424"/>
          </a:xfrm>
          <a:prstGeom prst="straightConnector1">
            <a:avLst/>
          </a:prstGeom>
          <a:ln>
            <a:solidFill>
              <a:srgbClr val="EE26D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9497CF7-14D8-428E-BCB4-6C5B89847A9A}"/>
              </a:ext>
            </a:extLst>
          </p:cNvPr>
          <p:cNvCxnSpPr>
            <a:cxnSpLocks/>
            <a:stCxn id="50" idx="7"/>
            <a:endCxn id="36" idx="4"/>
          </p:cNvCxnSpPr>
          <p:nvPr/>
        </p:nvCxnSpPr>
        <p:spPr>
          <a:xfrm flipV="1">
            <a:off x="3100729" y="2719711"/>
            <a:ext cx="2006473" cy="2098606"/>
          </a:xfrm>
          <a:prstGeom prst="straightConnector1">
            <a:avLst/>
          </a:prstGeom>
          <a:ln>
            <a:solidFill>
              <a:srgbClr val="EE26D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4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92388-423D-4382-A6E8-DB101900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F33B80-3776-4B22-BD6C-EAD43845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162DBE-A87C-411F-86DB-ECE6394A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305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A52F4F0-1114-4AF3-89BE-1A3AC5229B7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30480" y="-1"/>
            <a:ext cx="12222480" cy="6858000"/>
            <a:chOff x="-30480" y="0"/>
            <a:chExt cx="12222480" cy="6858000"/>
          </a:xfrm>
        </p:grpSpPr>
        <p:sp>
          <p:nvSpPr>
            <p:cNvPr id="6" name="íşľîḑê">
              <a:extLst>
                <a:ext uri="{FF2B5EF4-FFF2-40B4-BE49-F238E27FC236}">
                  <a16:creationId xmlns:a16="http://schemas.microsoft.com/office/drawing/2014/main" id="{1824DE8F-1473-4062-8C2C-087213B38274}"/>
                </a:ext>
              </a:extLst>
            </p:cNvPr>
            <p:cNvSpPr/>
            <p:nvPr/>
          </p:nvSpPr>
          <p:spPr>
            <a:xfrm>
              <a:off x="-30480" y="0"/>
              <a:ext cx="12222480" cy="6858000"/>
            </a:xfrm>
            <a:prstGeom prst="rect">
              <a:avLst/>
            </a:prstGeom>
            <a:blipFill>
              <a:blip r:embed="rId3"/>
              <a:stretch>
                <a:fillRect t="-9425" b="-939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iṩľiḓe">
              <a:extLst>
                <a:ext uri="{FF2B5EF4-FFF2-40B4-BE49-F238E27FC236}">
                  <a16:creationId xmlns:a16="http://schemas.microsoft.com/office/drawing/2014/main" id="{69C8B63D-9EC3-46D9-B073-6792ED485B77}"/>
                </a:ext>
              </a:extLst>
            </p:cNvPr>
            <p:cNvSpPr/>
            <p:nvPr/>
          </p:nvSpPr>
          <p:spPr>
            <a:xfrm>
              <a:off x="673099" y="765810"/>
              <a:ext cx="10961687" cy="5105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îṣḻíḍè">
              <a:extLst>
                <a:ext uri="{FF2B5EF4-FFF2-40B4-BE49-F238E27FC236}">
                  <a16:creationId xmlns:a16="http://schemas.microsoft.com/office/drawing/2014/main" id="{B2183980-1BEB-453A-A6BF-26C829705CC6}"/>
                </a:ext>
              </a:extLst>
            </p:cNvPr>
            <p:cNvSpPr txBox="1"/>
            <p:nvPr/>
          </p:nvSpPr>
          <p:spPr>
            <a:xfrm>
              <a:off x="642620" y="1337038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K</a:t>
              </a: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ernel technologies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9" name="îšľíďê">
              <a:extLst>
                <a:ext uri="{FF2B5EF4-FFF2-40B4-BE49-F238E27FC236}">
                  <a16:creationId xmlns:a16="http://schemas.microsoft.com/office/drawing/2014/main" id="{128E2391-3358-477A-9DC1-0BF906B7D502}"/>
                </a:ext>
              </a:extLst>
            </p:cNvPr>
            <p:cNvSpPr txBox="1"/>
            <p:nvPr/>
          </p:nvSpPr>
          <p:spPr>
            <a:xfrm>
              <a:off x="526733" y="2033594"/>
              <a:ext cx="108457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The technology in Powerful </a:t>
              </a:r>
              <a:r>
                <a:rPr kumimoji="0" lang="en-US" altLang="zh-CN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userinfo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spider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10" name="îšḻide">
              <a:extLst>
                <a:ext uri="{FF2B5EF4-FFF2-40B4-BE49-F238E27FC236}">
                  <a16:creationId xmlns:a16="http://schemas.microsoft.com/office/drawing/2014/main" id="{B6596866-F9F1-434F-A795-3EA26BB91C95}"/>
                </a:ext>
              </a:extLst>
            </p:cNvPr>
            <p:cNvGrpSpPr/>
            <p:nvPr/>
          </p:nvGrpSpPr>
          <p:grpSpPr>
            <a:xfrm>
              <a:off x="1275635" y="5145774"/>
              <a:ext cx="393882" cy="133408"/>
              <a:chOff x="1816751" y="5257800"/>
              <a:chExt cx="393882" cy="133408"/>
            </a:xfrm>
          </p:grpSpPr>
          <p:sp>
            <p:nvSpPr>
              <p:cNvPr id="60" name="íṩľïḍè">
                <a:extLst>
                  <a:ext uri="{FF2B5EF4-FFF2-40B4-BE49-F238E27FC236}">
                    <a16:creationId xmlns:a16="http://schemas.microsoft.com/office/drawing/2014/main" id="{105BBDAA-C2F7-4143-9FF1-BDDFD97F39C6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íṧľîḍe">
                <a:extLst>
                  <a:ext uri="{FF2B5EF4-FFF2-40B4-BE49-F238E27FC236}">
                    <a16:creationId xmlns:a16="http://schemas.microsoft.com/office/drawing/2014/main" id="{687220AE-244B-462E-9B8F-03D2B3097031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ïṣḻîďè">
                <a:extLst>
                  <a:ext uri="{FF2B5EF4-FFF2-40B4-BE49-F238E27FC236}">
                    <a16:creationId xmlns:a16="http://schemas.microsoft.com/office/drawing/2014/main" id="{B9F85860-D9E2-4917-9A68-6D2183B55F81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isļîďe">
              <a:extLst>
                <a:ext uri="{FF2B5EF4-FFF2-40B4-BE49-F238E27FC236}">
                  <a16:creationId xmlns:a16="http://schemas.microsoft.com/office/drawing/2014/main" id="{A0B3BDA6-BCCD-407A-828F-61F5E2792A31}"/>
                </a:ext>
              </a:extLst>
            </p:cNvPr>
            <p:cNvGrpSpPr/>
            <p:nvPr/>
          </p:nvGrpSpPr>
          <p:grpSpPr>
            <a:xfrm>
              <a:off x="673100" y="3341517"/>
              <a:ext cx="1598950" cy="1709827"/>
              <a:chOff x="824937" y="4233844"/>
              <a:chExt cx="1598950" cy="1709827"/>
            </a:xfrm>
          </p:grpSpPr>
          <p:sp>
            <p:nvSpPr>
              <p:cNvPr id="57" name="ïṥľiḍè">
                <a:extLst>
                  <a:ext uri="{FF2B5EF4-FFF2-40B4-BE49-F238E27FC236}">
                    <a16:creationId xmlns:a16="http://schemas.microsoft.com/office/drawing/2014/main" id="{0F986A04-AB0F-413B-960E-F3989E5B17D5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598950" cy="706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dirty="0" err="1"/>
                  <a:t>scrapy</a:t>
                </a:r>
                <a:r>
                  <a:rPr lang="zh-CN" altLang="en-US" dirty="0"/>
                  <a:t>基于</a:t>
                </a:r>
                <a:r>
                  <a:rPr lang="en-US" altLang="zh-CN" dirty="0"/>
                  <a:t>twisted</a:t>
                </a:r>
                <a:r>
                  <a:rPr lang="zh-CN" altLang="en-US" dirty="0"/>
                  <a:t>异步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框架，并且自动多线程，是一个高性能的爬虫框架</a:t>
                </a:r>
                <a:endParaRPr lang="en-US" altLang="zh-CN" sz="1100" dirty="0"/>
              </a:p>
            </p:txBody>
          </p:sp>
          <p:sp>
            <p:nvSpPr>
              <p:cNvPr id="58" name="iṡliḍè">
                <a:extLst>
                  <a:ext uri="{FF2B5EF4-FFF2-40B4-BE49-F238E27FC236}">
                    <a16:creationId xmlns:a16="http://schemas.microsoft.com/office/drawing/2014/main" id="{74970A49-5060-4C0D-9180-23D2A7533682}"/>
                  </a:ext>
                </a:extLst>
              </p:cNvPr>
              <p:cNvSpPr txBox="1"/>
              <p:nvPr/>
            </p:nvSpPr>
            <p:spPr bwMode="auto">
              <a:xfrm>
                <a:off x="824937" y="4824000"/>
                <a:ext cx="1598950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err="1"/>
                  <a:t>Scrapy</a:t>
                </a:r>
                <a:endParaRPr lang="en-US" altLang="zh-CN" sz="1800" b="1" dirty="0"/>
              </a:p>
            </p:txBody>
          </p:sp>
          <p:sp>
            <p:nvSpPr>
              <p:cNvPr id="59" name="ís1íde">
                <a:extLst>
                  <a:ext uri="{FF2B5EF4-FFF2-40B4-BE49-F238E27FC236}">
                    <a16:creationId xmlns:a16="http://schemas.microsoft.com/office/drawing/2014/main" id="{254674EB-A5B9-4073-B443-DE74903AEB36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2" name="îSļidê">
              <a:extLst>
                <a:ext uri="{FF2B5EF4-FFF2-40B4-BE49-F238E27FC236}">
                  <a16:creationId xmlns:a16="http://schemas.microsoft.com/office/drawing/2014/main" id="{0D6174FA-868E-4F8E-8116-2DF9FCCE30E5}"/>
                </a:ext>
              </a:extLst>
            </p:cNvPr>
            <p:cNvGrpSpPr/>
            <p:nvPr/>
          </p:nvGrpSpPr>
          <p:grpSpPr>
            <a:xfrm>
              <a:off x="2522470" y="3341517"/>
              <a:ext cx="1629430" cy="1833234"/>
              <a:chOff x="824937" y="4233844"/>
              <a:chExt cx="1629430" cy="1833234"/>
            </a:xfrm>
          </p:grpSpPr>
          <p:sp>
            <p:nvSpPr>
              <p:cNvPr id="54" name="íś1ïďê">
                <a:extLst>
                  <a:ext uri="{FF2B5EF4-FFF2-40B4-BE49-F238E27FC236}">
                    <a16:creationId xmlns:a16="http://schemas.microsoft.com/office/drawing/2014/main" id="{5F3853A9-365D-4960-B279-D2353A09EF8C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629430" cy="830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分别实现</a:t>
                </a:r>
                <a:r>
                  <a:rPr lang="en-US" altLang="zh-CN" sz="1100" dirty="0"/>
                  <a:t>APP</a:t>
                </a:r>
                <a:r>
                  <a:rPr lang="zh-CN" altLang="en-US" sz="1100" dirty="0"/>
                  <a:t>以及浏览器的自动化控制，其中</a:t>
                </a:r>
                <a:r>
                  <a:rPr lang="en-US" altLang="zh-CN" sz="1100" dirty="0" err="1"/>
                  <a:t>appium</a:t>
                </a:r>
                <a:r>
                  <a:rPr lang="zh-CN" altLang="en-US" sz="1100" dirty="0"/>
                  <a:t>基于</a:t>
                </a:r>
                <a:r>
                  <a:rPr lang="en-US" altLang="zh-CN" sz="1100" dirty="0"/>
                  <a:t>selenium</a:t>
                </a:r>
              </a:p>
            </p:txBody>
          </p:sp>
          <p:sp>
            <p:nvSpPr>
              <p:cNvPr id="55" name="ïš1îḑê">
                <a:extLst>
                  <a:ext uri="{FF2B5EF4-FFF2-40B4-BE49-F238E27FC236}">
                    <a16:creationId xmlns:a16="http://schemas.microsoft.com/office/drawing/2014/main" id="{B3716001-B42D-4E6C-AACE-9E595DF591EB}"/>
                  </a:ext>
                </a:extLst>
              </p:cNvPr>
              <p:cNvSpPr txBox="1"/>
              <p:nvPr/>
            </p:nvSpPr>
            <p:spPr bwMode="auto">
              <a:xfrm>
                <a:off x="824937" y="4709947"/>
                <a:ext cx="1598950" cy="526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err="1"/>
                  <a:t>APPium</a:t>
                </a:r>
                <a:endParaRPr lang="en-US" altLang="zh-CN" sz="1800" b="1" dirty="0"/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selenium</a:t>
                </a:r>
                <a:endParaRPr lang="en-US" altLang="zh-CN" sz="1800" b="1" dirty="0"/>
              </a:p>
            </p:txBody>
          </p:sp>
          <p:sp>
            <p:nvSpPr>
              <p:cNvPr id="56" name="íşḻiḍè">
                <a:extLst>
                  <a:ext uri="{FF2B5EF4-FFF2-40B4-BE49-F238E27FC236}">
                    <a16:creationId xmlns:a16="http://schemas.microsoft.com/office/drawing/2014/main" id="{5665BAAD-45B0-4E77-B9BD-6623DE4B80F6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3" name="ïsľïdê">
              <a:extLst>
                <a:ext uri="{FF2B5EF4-FFF2-40B4-BE49-F238E27FC236}">
                  <a16:creationId xmlns:a16="http://schemas.microsoft.com/office/drawing/2014/main" id="{CA0F189B-9290-43A7-83DC-2D603EE72BA7}"/>
                </a:ext>
              </a:extLst>
            </p:cNvPr>
            <p:cNvGrpSpPr/>
            <p:nvPr/>
          </p:nvGrpSpPr>
          <p:grpSpPr>
            <a:xfrm>
              <a:off x="4371840" y="3341517"/>
              <a:ext cx="1598950" cy="1709827"/>
              <a:chOff x="824937" y="4233844"/>
              <a:chExt cx="1598950" cy="1709827"/>
            </a:xfrm>
          </p:grpSpPr>
          <p:sp>
            <p:nvSpPr>
              <p:cNvPr id="51" name="îṡ1iḑê">
                <a:extLst>
                  <a:ext uri="{FF2B5EF4-FFF2-40B4-BE49-F238E27FC236}">
                    <a16:creationId xmlns:a16="http://schemas.microsoft.com/office/drawing/2014/main" id="{A827CE88-2552-4508-8D8F-566150241994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598950" cy="706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结合</a:t>
                </a:r>
                <a:r>
                  <a:rPr lang="en-US" altLang="zh-CN" sz="1100" dirty="0" err="1"/>
                  <a:t>charles</a:t>
                </a:r>
                <a:r>
                  <a:rPr lang="zh-CN" altLang="en-US" sz="1100" dirty="0"/>
                  <a:t>的分析使用</a:t>
                </a:r>
                <a:r>
                  <a:rPr lang="en-US" altLang="zh-CN" sz="1100" dirty="0" err="1"/>
                  <a:t>mitmdump</a:t>
                </a:r>
                <a:r>
                  <a:rPr lang="zh-CN" altLang="en-US" sz="1100" dirty="0"/>
                  <a:t>抓包并且自动化脚本处理请求响应</a:t>
                </a:r>
                <a:endParaRPr lang="en-US" altLang="zh-CN" sz="1100" dirty="0"/>
              </a:p>
            </p:txBody>
          </p:sp>
          <p:sp>
            <p:nvSpPr>
              <p:cNvPr id="52" name="íṡľïḋè">
                <a:extLst>
                  <a:ext uri="{FF2B5EF4-FFF2-40B4-BE49-F238E27FC236}">
                    <a16:creationId xmlns:a16="http://schemas.microsoft.com/office/drawing/2014/main" id="{A858A989-21ED-4576-9F76-65C7704C19B5}"/>
                  </a:ext>
                </a:extLst>
              </p:cNvPr>
              <p:cNvSpPr txBox="1"/>
              <p:nvPr/>
            </p:nvSpPr>
            <p:spPr bwMode="auto">
              <a:xfrm>
                <a:off x="824937" y="4824000"/>
                <a:ext cx="1598950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err="1"/>
                  <a:t>Mitmdump</a:t>
                </a:r>
                <a:endParaRPr lang="en-US" altLang="zh-CN" sz="1800" b="1" dirty="0"/>
              </a:p>
            </p:txBody>
          </p:sp>
          <p:sp>
            <p:nvSpPr>
              <p:cNvPr id="53" name="iṩļïḋé">
                <a:extLst>
                  <a:ext uri="{FF2B5EF4-FFF2-40B4-BE49-F238E27FC236}">
                    <a16:creationId xmlns:a16="http://schemas.microsoft.com/office/drawing/2014/main" id="{EE6A7E8A-38FB-4598-B803-C8BD1392BA76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4" name="ïṣļîďè">
              <a:extLst>
                <a:ext uri="{FF2B5EF4-FFF2-40B4-BE49-F238E27FC236}">
                  <a16:creationId xmlns:a16="http://schemas.microsoft.com/office/drawing/2014/main" id="{F2754F34-1695-47E7-B90A-4A7A979B0B00}"/>
                </a:ext>
              </a:extLst>
            </p:cNvPr>
            <p:cNvGrpSpPr/>
            <p:nvPr/>
          </p:nvGrpSpPr>
          <p:grpSpPr>
            <a:xfrm>
              <a:off x="6221210" y="3341517"/>
              <a:ext cx="1598950" cy="1709827"/>
              <a:chOff x="824937" y="4233844"/>
              <a:chExt cx="1598950" cy="1709827"/>
            </a:xfrm>
          </p:grpSpPr>
          <p:sp>
            <p:nvSpPr>
              <p:cNvPr id="48" name="işḷîḋé">
                <a:extLst>
                  <a:ext uri="{FF2B5EF4-FFF2-40B4-BE49-F238E27FC236}">
                    <a16:creationId xmlns:a16="http://schemas.microsoft.com/office/drawing/2014/main" id="{6A74E4C6-1897-432E-B31F-5B188DBAD63C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598950" cy="706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基于</a:t>
                </a:r>
                <a:r>
                  <a:rPr lang="en-US" altLang="zh-CN" sz="1100" dirty="0"/>
                  <a:t>key-value</a:t>
                </a:r>
                <a:r>
                  <a:rPr lang="zh-CN" altLang="en-US" sz="1100" dirty="0"/>
                  <a:t>存储的</a:t>
                </a:r>
                <a:r>
                  <a:rPr lang="en-US" altLang="zh-CN" sz="1100" dirty="0" err="1"/>
                  <a:t>nosql</a:t>
                </a:r>
                <a:r>
                  <a:rPr lang="zh-CN" altLang="en-US" sz="1100" dirty="0"/>
                  <a:t>数据库，以</a:t>
                </a:r>
                <a:r>
                  <a:rPr lang="en-US" altLang="zh-CN" sz="1100" dirty="0"/>
                  <a:t>json</a:t>
                </a:r>
                <a:r>
                  <a:rPr lang="zh-CN" altLang="en-US" sz="1100" dirty="0"/>
                  <a:t>形式存储，高效便捷</a:t>
                </a:r>
                <a:endParaRPr lang="en-US" altLang="zh-CN" sz="1100" dirty="0"/>
              </a:p>
            </p:txBody>
          </p:sp>
          <p:sp>
            <p:nvSpPr>
              <p:cNvPr id="49" name="iṩḷíḑè">
                <a:extLst>
                  <a:ext uri="{FF2B5EF4-FFF2-40B4-BE49-F238E27FC236}">
                    <a16:creationId xmlns:a16="http://schemas.microsoft.com/office/drawing/2014/main" id="{C78F5DBD-9C46-4AE0-BC87-788B1DE65050}"/>
                  </a:ext>
                </a:extLst>
              </p:cNvPr>
              <p:cNvSpPr txBox="1"/>
              <p:nvPr/>
            </p:nvSpPr>
            <p:spPr bwMode="auto">
              <a:xfrm>
                <a:off x="824937" y="4824000"/>
                <a:ext cx="1598950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MongoDB</a:t>
                </a:r>
              </a:p>
            </p:txBody>
          </p:sp>
          <p:sp>
            <p:nvSpPr>
              <p:cNvPr id="50" name="íśḷïḓé">
                <a:extLst>
                  <a:ext uri="{FF2B5EF4-FFF2-40B4-BE49-F238E27FC236}">
                    <a16:creationId xmlns:a16="http://schemas.microsoft.com/office/drawing/2014/main" id="{4D05208F-EA96-48FD-B45E-491AB781C5F8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5" name="iṧľïďe">
              <a:extLst>
                <a:ext uri="{FF2B5EF4-FFF2-40B4-BE49-F238E27FC236}">
                  <a16:creationId xmlns:a16="http://schemas.microsoft.com/office/drawing/2014/main" id="{491B8FEE-F9A5-4708-A05E-D5BCF5AD050D}"/>
                </a:ext>
              </a:extLst>
            </p:cNvPr>
            <p:cNvGrpSpPr/>
            <p:nvPr/>
          </p:nvGrpSpPr>
          <p:grpSpPr>
            <a:xfrm>
              <a:off x="8070580" y="3341517"/>
              <a:ext cx="1598950" cy="1709827"/>
              <a:chOff x="824937" y="4233844"/>
              <a:chExt cx="1598950" cy="1709827"/>
            </a:xfrm>
          </p:grpSpPr>
          <p:sp>
            <p:nvSpPr>
              <p:cNvPr id="45" name="ï$ḷiḓé">
                <a:extLst>
                  <a:ext uri="{FF2B5EF4-FFF2-40B4-BE49-F238E27FC236}">
                    <a16:creationId xmlns:a16="http://schemas.microsoft.com/office/drawing/2014/main" id="{A975223E-47A7-4FF5-BD9E-A5098BF444BD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598950" cy="706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基于</a:t>
                </a:r>
                <a:r>
                  <a:rPr lang="en-US" altLang="zh-CN" sz="1100" dirty="0" err="1"/>
                  <a:t>mongodb</a:t>
                </a:r>
                <a:r>
                  <a:rPr lang="zh-CN" altLang="en-US" sz="1100" dirty="0"/>
                  <a:t>的</a:t>
                </a:r>
                <a:r>
                  <a:rPr lang="en-US" altLang="zh-CN" sz="1100" dirty="0" err="1"/>
                  <a:t>mongodb</a:t>
                </a:r>
                <a:r>
                  <a:rPr lang="zh-CN" altLang="en-US" sz="1100" dirty="0"/>
                  <a:t>数据分析可视化</a:t>
                </a:r>
                <a:r>
                  <a:rPr lang="en-US" altLang="zh-CN" sz="1100" dirty="0"/>
                  <a:t>web</a:t>
                </a:r>
                <a:r>
                  <a:rPr lang="zh-CN" altLang="en-US" sz="1100" dirty="0"/>
                  <a:t>服务程序</a:t>
                </a:r>
                <a:r>
                  <a:rPr lang="en-US" altLang="zh-CN" sz="1100" dirty="0"/>
                  <a:t> </a:t>
                </a:r>
              </a:p>
            </p:txBody>
          </p:sp>
          <p:sp>
            <p:nvSpPr>
              <p:cNvPr id="46" name="íšļïḓe">
                <a:extLst>
                  <a:ext uri="{FF2B5EF4-FFF2-40B4-BE49-F238E27FC236}">
                    <a16:creationId xmlns:a16="http://schemas.microsoft.com/office/drawing/2014/main" id="{A49E320D-8780-4A73-B64C-FEDABB752061}"/>
                  </a:ext>
                </a:extLst>
              </p:cNvPr>
              <p:cNvSpPr txBox="1"/>
              <p:nvPr/>
            </p:nvSpPr>
            <p:spPr bwMode="auto">
              <a:xfrm>
                <a:off x="824937" y="4823999"/>
                <a:ext cx="1598948" cy="507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err="1"/>
                  <a:t>Mongodb</a:t>
                </a:r>
                <a:endParaRPr lang="en-US" altLang="zh-CN" sz="1800" b="1" dirty="0"/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charts</a:t>
                </a:r>
              </a:p>
            </p:txBody>
          </p:sp>
          <p:sp>
            <p:nvSpPr>
              <p:cNvPr id="47" name="iṣļíďé">
                <a:extLst>
                  <a:ext uri="{FF2B5EF4-FFF2-40B4-BE49-F238E27FC236}">
                    <a16:creationId xmlns:a16="http://schemas.microsoft.com/office/drawing/2014/main" id="{4722B44B-9857-4C2C-8E5C-1C6019D56570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6" name="ïŝlíḑê">
              <a:extLst>
                <a:ext uri="{FF2B5EF4-FFF2-40B4-BE49-F238E27FC236}">
                  <a16:creationId xmlns:a16="http://schemas.microsoft.com/office/drawing/2014/main" id="{FB06FB78-C40C-42D0-8239-D13B6921DDEC}"/>
                </a:ext>
              </a:extLst>
            </p:cNvPr>
            <p:cNvGrpSpPr/>
            <p:nvPr/>
          </p:nvGrpSpPr>
          <p:grpSpPr>
            <a:xfrm>
              <a:off x="9919950" y="3341517"/>
              <a:ext cx="1598950" cy="1709827"/>
              <a:chOff x="824937" y="4233844"/>
              <a:chExt cx="1598950" cy="1709827"/>
            </a:xfrm>
          </p:grpSpPr>
          <p:sp>
            <p:nvSpPr>
              <p:cNvPr id="42" name="îSlîďe">
                <a:extLst>
                  <a:ext uri="{FF2B5EF4-FFF2-40B4-BE49-F238E27FC236}">
                    <a16:creationId xmlns:a16="http://schemas.microsoft.com/office/drawing/2014/main" id="{1140D291-C871-46C9-B0C2-DD8FFEF6A8B4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598950" cy="706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现代虚拟化技术产物</a:t>
                </a:r>
                <a:r>
                  <a:rPr lang="en-US" altLang="zh-CN" sz="1100" dirty="0"/>
                  <a:t>—</a:t>
                </a:r>
                <a:r>
                  <a:rPr lang="zh-CN" altLang="en-US" sz="1100" dirty="0"/>
                  <a:t>容器技术，项目发布部署快捷简单</a:t>
                </a:r>
                <a:endParaRPr lang="en-US" altLang="zh-CN" sz="1100" dirty="0"/>
              </a:p>
            </p:txBody>
          </p:sp>
          <p:sp>
            <p:nvSpPr>
              <p:cNvPr id="43" name="iṧḷiḍe">
                <a:extLst>
                  <a:ext uri="{FF2B5EF4-FFF2-40B4-BE49-F238E27FC236}">
                    <a16:creationId xmlns:a16="http://schemas.microsoft.com/office/drawing/2014/main" id="{F75117BE-FFA1-4115-A213-ACC53C4D7F03}"/>
                  </a:ext>
                </a:extLst>
              </p:cNvPr>
              <p:cNvSpPr txBox="1"/>
              <p:nvPr/>
            </p:nvSpPr>
            <p:spPr bwMode="auto">
              <a:xfrm>
                <a:off x="824937" y="4824000"/>
                <a:ext cx="1598950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Docker</a:t>
                </a:r>
              </a:p>
            </p:txBody>
          </p:sp>
          <p:sp>
            <p:nvSpPr>
              <p:cNvPr id="44" name="î$ḷïďe">
                <a:extLst>
                  <a:ext uri="{FF2B5EF4-FFF2-40B4-BE49-F238E27FC236}">
                    <a16:creationId xmlns:a16="http://schemas.microsoft.com/office/drawing/2014/main" id="{C29BFE1D-02AA-4216-BD2F-506BD0ADCF4C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EF30FCF-7D69-40D5-A3AC-F531C83862AD}"/>
                </a:ext>
              </a:extLst>
            </p:cNvPr>
            <p:cNvCxnSpPr>
              <a:cxnSpLocks/>
            </p:cNvCxnSpPr>
            <p:nvPr/>
          </p:nvCxnSpPr>
          <p:spPr>
            <a:xfrm>
              <a:off x="239726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4A6968D-6199-49BB-9933-CBEEEA433EED}"/>
                </a:ext>
              </a:extLst>
            </p:cNvPr>
            <p:cNvCxnSpPr>
              <a:cxnSpLocks/>
            </p:cNvCxnSpPr>
            <p:nvPr/>
          </p:nvCxnSpPr>
          <p:spPr>
            <a:xfrm>
              <a:off x="424663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6798428-7796-4AEF-B3DC-E80C2E196FC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7B0D7BF-5AD3-470B-828F-16C53D362A9D}"/>
                </a:ext>
              </a:extLst>
            </p:cNvPr>
            <p:cNvCxnSpPr>
              <a:cxnSpLocks/>
            </p:cNvCxnSpPr>
            <p:nvPr/>
          </p:nvCxnSpPr>
          <p:spPr>
            <a:xfrm>
              <a:off x="794537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02AFC91-59A1-4C53-A042-E2F63C7023D9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4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îṣḻïḑê">
              <a:extLst>
                <a:ext uri="{FF2B5EF4-FFF2-40B4-BE49-F238E27FC236}">
                  <a16:creationId xmlns:a16="http://schemas.microsoft.com/office/drawing/2014/main" id="{B08DB7E3-AED8-4CF0-8673-878CCDD54CDD}"/>
                </a:ext>
              </a:extLst>
            </p:cNvPr>
            <p:cNvGrpSpPr/>
            <p:nvPr/>
          </p:nvGrpSpPr>
          <p:grpSpPr>
            <a:xfrm>
              <a:off x="3125003" y="5145774"/>
              <a:ext cx="393882" cy="133408"/>
              <a:chOff x="1816751" y="5257800"/>
              <a:chExt cx="393882" cy="133408"/>
            </a:xfrm>
          </p:grpSpPr>
          <p:sp>
            <p:nvSpPr>
              <p:cNvPr id="39" name="ïslidè">
                <a:extLst>
                  <a:ext uri="{FF2B5EF4-FFF2-40B4-BE49-F238E27FC236}">
                    <a16:creationId xmlns:a16="http://schemas.microsoft.com/office/drawing/2014/main" id="{B4D8EE4B-8015-42C8-BF60-5F335C1FFBEE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ïṩḷîḋê">
                <a:extLst>
                  <a:ext uri="{FF2B5EF4-FFF2-40B4-BE49-F238E27FC236}">
                    <a16:creationId xmlns:a16="http://schemas.microsoft.com/office/drawing/2014/main" id="{4A000E0B-2D54-4C5B-A7FE-C269E3BA26AC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î$ľiḋé">
                <a:extLst>
                  <a:ext uri="{FF2B5EF4-FFF2-40B4-BE49-F238E27FC236}">
                    <a16:creationId xmlns:a16="http://schemas.microsoft.com/office/drawing/2014/main" id="{96D03F8D-D438-485F-A562-D3CA6E445618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iśľïḋé">
              <a:extLst>
                <a:ext uri="{FF2B5EF4-FFF2-40B4-BE49-F238E27FC236}">
                  <a16:creationId xmlns:a16="http://schemas.microsoft.com/office/drawing/2014/main" id="{02059383-70B7-462B-A2F9-ACFAB7A1A356}"/>
                </a:ext>
              </a:extLst>
            </p:cNvPr>
            <p:cNvGrpSpPr/>
            <p:nvPr/>
          </p:nvGrpSpPr>
          <p:grpSpPr>
            <a:xfrm>
              <a:off x="4974371" y="5145774"/>
              <a:ext cx="393882" cy="133408"/>
              <a:chOff x="1816751" y="5257800"/>
              <a:chExt cx="393882" cy="133408"/>
            </a:xfrm>
          </p:grpSpPr>
          <p:sp>
            <p:nvSpPr>
              <p:cNvPr id="36" name="íślíďê">
                <a:extLst>
                  <a:ext uri="{FF2B5EF4-FFF2-40B4-BE49-F238E27FC236}">
                    <a16:creationId xmlns:a16="http://schemas.microsoft.com/office/drawing/2014/main" id="{28C840A4-C0F1-4928-88D0-D3C3FE5F5D72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îṡľîdè">
                <a:extLst>
                  <a:ext uri="{FF2B5EF4-FFF2-40B4-BE49-F238E27FC236}">
                    <a16:creationId xmlns:a16="http://schemas.microsoft.com/office/drawing/2014/main" id="{74F29E76-19A8-4BE8-9E94-64806E51BA2D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îśḷîḍê">
                <a:extLst>
                  <a:ext uri="{FF2B5EF4-FFF2-40B4-BE49-F238E27FC236}">
                    <a16:creationId xmlns:a16="http://schemas.microsoft.com/office/drawing/2014/main" id="{4E0998F4-E37C-4345-8F5C-068E33C9A019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îṣḷiḍé">
              <a:extLst>
                <a:ext uri="{FF2B5EF4-FFF2-40B4-BE49-F238E27FC236}">
                  <a16:creationId xmlns:a16="http://schemas.microsoft.com/office/drawing/2014/main" id="{41910CFC-11CA-4C16-9B65-138FAFEE3EA7}"/>
                </a:ext>
              </a:extLst>
            </p:cNvPr>
            <p:cNvGrpSpPr/>
            <p:nvPr/>
          </p:nvGrpSpPr>
          <p:grpSpPr>
            <a:xfrm>
              <a:off x="6823739" y="5145774"/>
              <a:ext cx="393882" cy="133408"/>
              <a:chOff x="1816751" y="5257800"/>
              <a:chExt cx="393882" cy="133408"/>
            </a:xfrm>
          </p:grpSpPr>
          <p:sp>
            <p:nvSpPr>
              <p:cNvPr id="33" name="íṩḻïḑé">
                <a:extLst>
                  <a:ext uri="{FF2B5EF4-FFF2-40B4-BE49-F238E27FC236}">
                    <a16:creationId xmlns:a16="http://schemas.microsoft.com/office/drawing/2014/main" id="{18F11310-62EF-4258-A745-E4E9D361091D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íṣļïḋè">
                <a:extLst>
                  <a:ext uri="{FF2B5EF4-FFF2-40B4-BE49-F238E27FC236}">
                    <a16:creationId xmlns:a16="http://schemas.microsoft.com/office/drawing/2014/main" id="{2B3FB9F4-51D5-4A3F-BFC2-9F28180EE225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îṩḻïḍé">
                <a:extLst>
                  <a:ext uri="{FF2B5EF4-FFF2-40B4-BE49-F238E27FC236}">
                    <a16:creationId xmlns:a16="http://schemas.microsoft.com/office/drawing/2014/main" id="{0E273142-F94F-4F42-B02E-3910332C45F8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îṩliḑe">
              <a:extLst>
                <a:ext uri="{FF2B5EF4-FFF2-40B4-BE49-F238E27FC236}">
                  <a16:creationId xmlns:a16="http://schemas.microsoft.com/office/drawing/2014/main" id="{2F23C276-A7A1-43C4-A24A-C20F8E2149D2}"/>
                </a:ext>
              </a:extLst>
            </p:cNvPr>
            <p:cNvGrpSpPr/>
            <p:nvPr/>
          </p:nvGrpSpPr>
          <p:grpSpPr>
            <a:xfrm>
              <a:off x="8673107" y="5145774"/>
              <a:ext cx="393882" cy="133408"/>
              <a:chOff x="1816751" y="5257800"/>
              <a:chExt cx="393882" cy="133408"/>
            </a:xfrm>
          </p:grpSpPr>
          <p:sp>
            <p:nvSpPr>
              <p:cNvPr id="30" name="ïṩlíḍê">
                <a:extLst>
                  <a:ext uri="{FF2B5EF4-FFF2-40B4-BE49-F238E27FC236}">
                    <a16:creationId xmlns:a16="http://schemas.microsoft.com/office/drawing/2014/main" id="{A24DB1FB-517A-44B2-BBCD-8B8382940EC8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ïṩlídê">
                <a:extLst>
                  <a:ext uri="{FF2B5EF4-FFF2-40B4-BE49-F238E27FC236}">
                    <a16:creationId xmlns:a16="http://schemas.microsoft.com/office/drawing/2014/main" id="{6455E1C3-DB69-41F5-9820-FDB971905E37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isḷîďê">
                <a:extLst>
                  <a:ext uri="{FF2B5EF4-FFF2-40B4-BE49-F238E27FC236}">
                    <a16:creationId xmlns:a16="http://schemas.microsoft.com/office/drawing/2014/main" id="{00A6E336-1D68-426A-BA64-1DE950399F01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ïŝ1îḍè">
              <a:extLst>
                <a:ext uri="{FF2B5EF4-FFF2-40B4-BE49-F238E27FC236}">
                  <a16:creationId xmlns:a16="http://schemas.microsoft.com/office/drawing/2014/main" id="{BCAFC958-3102-4174-A8C1-F132599F94EB}"/>
                </a:ext>
              </a:extLst>
            </p:cNvPr>
            <p:cNvGrpSpPr/>
            <p:nvPr/>
          </p:nvGrpSpPr>
          <p:grpSpPr>
            <a:xfrm>
              <a:off x="10522475" y="5145774"/>
              <a:ext cx="393882" cy="133408"/>
              <a:chOff x="1816751" y="5257800"/>
              <a:chExt cx="393882" cy="133408"/>
            </a:xfrm>
          </p:grpSpPr>
          <p:sp>
            <p:nvSpPr>
              <p:cNvPr id="27" name="ïṩļîde">
                <a:extLst>
                  <a:ext uri="{FF2B5EF4-FFF2-40B4-BE49-F238E27FC236}">
                    <a16:creationId xmlns:a16="http://schemas.microsoft.com/office/drawing/2014/main" id="{66F26367-C775-48EB-B5F1-5018C414659D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íŝ1iďé">
                <a:extLst>
                  <a:ext uri="{FF2B5EF4-FFF2-40B4-BE49-F238E27FC236}">
                    <a16:creationId xmlns:a16="http://schemas.microsoft.com/office/drawing/2014/main" id="{E83B7353-4C1B-4A6B-8AD5-D712B9B999A1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íṣḻiḓê">
                <a:extLst>
                  <a:ext uri="{FF2B5EF4-FFF2-40B4-BE49-F238E27FC236}">
                    <a16:creationId xmlns:a16="http://schemas.microsoft.com/office/drawing/2014/main" id="{61402B75-A096-4F31-8644-C8F575C07E72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96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92388-423D-4382-A6E8-DB101900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F33B80-3776-4B22-BD6C-EAD43845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162DBE-A87C-411F-86DB-ECE6394A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305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A52F4F0-1114-4AF3-89BE-1A3AC5229B7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1" y="0"/>
            <a:ext cx="12222480" cy="6858000"/>
            <a:chOff x="-30480" y="0"/>
            <a:chExt cx="12222480" cy="6858000"/>
          </a:xfrm>
        </p:grpSpPr>
        <p:sp>
          <p:nvSpPr>
            <p:cNvPr id="6" name="íşľîḑê">
              <a:extLst>
                <a:ext uri="{FF2B5EF4-FFF2-40B4-BE49-F238E27FC236}">
                  <a16:creationId xmlns:a16="http://schemas.microsoft.com/office/drawing/2014/main" id="{1824DE8F-1473-4062-8C2C-087213B38274}"/>
                </a:ext>
              </a:extLst>
            </p:cNvPr>
            <p:cNvSpPr/>
            <p:nvPr/>
          </p:nvSpPr>
          <p:spPr>
            <a:xfrm>
              <a:off x="-30480" y="0"/>
              <a:ext cx="12222480" cy="6858000"/>
            </a:xfrm>
            <a:prstGeom prst="rect">
              <a:avLst/>
            </a:prstGeom>
            <a:blipFill>
              <a:blip r:embed="rId3"/>
              <a:stretch>
                <a:fillRect t="-9285" b="-925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7" name="iṩľiḓe">
              <a:extLst>
                <a:ext uri="{FF2B5EF4-FFF2-40B4-BE49-F238E27FC236}">
                  <a16:creationId xmlns:a16="http://schemas.microsoft.com/office/drawing/2014/main" id="{69C8B63D-9EC3-46D9-B073-6792ED485B77}"/>
                </a:ext>
              </a:extLst>
            </p:cNvPr>
            <p:cNvSpPr/>
            <p:nvPr/>
          </p:nvSpPr>
          <p:spPr>
            <a:xfrm>
              <a:off x="673100" y="765810"/>
              <a:ext cx="10850562" cy="5019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îṣḻíḍè">
              <a:extLst>
                <a:ext uri="{FF2B5EF4-FFF2-40B4-BE49-F238E27FC236}">
                  <a16:creationId xmlns:a16="http://schemas.microsoft.com/office/drawing/2014/main" id="{B2183980-1BEB-453A-A6BF-26C829705CC6}"/>
                </a:ext>
              </a:extLst>
            </p:cNvPr>
            <p:cNvSpPr txBox="1"/>
            <p:nvPr/>
          </p:nvSpPr>
          <p:spPr>
            <a:xfrm>
              <a:off x="642620" y="1337038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K</a:t>
              </a: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ernel technologies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9" name="îšľíďê">
              <a:extLst>
                <a:ext uri="{FF2B5EF4-FFF2-40B4-BE49-F238E27FC236}">
                  <a16:creationId xmlns:a16="http://schemas.microsoft.com/office/drawing/2014/main" id="{128E2391-3358-477A-9DC1-0BF906B7D502}"/>
                </a:ext>
              </a:extLst>
            </p:cNvPr>
            <p:cNvSpPr txBox="1"/>
            <p:nvPr/>
          </p:nvSpPr>
          <p:spPr>
            <a:xfrm>
              <a:off x="526733" y="2033594"/>
              <a:ext cx="108457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The technology in Powerful </a:t>
              </a:r>
              <a:r>
                <a:rPr kumimoji="0" lang="en-US" altLang="zh-CN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userinfo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spider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10" name="îšḻide">
              <a:extLst>
                <a:ext uri="{FF2B5EF4-FFF2-40B4-BE49-F238E27FC236}">
                  <a16:creationId xmlns:a16="http://schemas.microsoft.com/office/drawing/2014/main" id="{B6596866-F9F1-434F-A795-3EA26BB91C95}"/>
                </a:ext>
              </a:extLst>
            </p:cNvPr>
            <p:cNvGrpSpPr/>
            <p:nvPr/>
          </p:nvGrpSpPr>
          <p:grpSpPr>
            <a:xfrm>
              <a:off x="1275635" y="5145774"/>
              <a:ext cx="393882" cy="133408"/>
              <a:chOff x="1816751" y="5257800"/>
              <a:chExt cx="393882" cy="133408"/>
            </a:xfrm>
          </p:grpSpPr>
          <p:sp>
            <p:nvSpPr>
              <p:cNvPr id="60" name="íṩľïḍè">
                <a:extLst>
                  <a:ext uri="{FF2B5EF4-FFF2-40B4-BE49-F238E27FC236}">
                    <a16:creationId xmlns:a16="http://schemas.microsoft.com/office/drawing/2014/main" id="{105BBDAA-C2F7-4143-9FF1-BDDFD97F39C6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íṧľîḍe">
                <a:extLst>
                  <a:ext uri="{FF2B5EF4-FFF2-40B4-BE49-F238E27FC236}">
                    <a16:creationId xmlns:a16="http://schemas.microsoft.com/office/drawing/2014/main" id="{687220AE-244B-462E-9B8F-03D2B3097031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ïṣḻîďè">
                <a:extLst>
                  <a:ext uri="{FF2B5EF4-FFF2-40B4-BE49-F238E27FC236}">
                    <a16:creationId xmlns:a16="http://schemas.microsoft.com/office/drawing/2014/main" id="{B9F85860-D9E2-4917-9A68-6D2183B55F81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isļîďe">
              <a:extLst>
                <a:ext uri="{FF2B5EF4-FFF2-40B4-BE49-F238E27FC236}">
                  <a16:creationId xmlns:a16="http://schemas.microsoft.com/office/drawing/2014/main" id="{A0B3BDA6-BCCD-407A-828F-61F5E2792A31}"/>
                </a:ext>
              </a:extLst>
            </p:cNvPr>
            <p:cNvGrpSpPr/>
            <p:nvPr/>
          </p:nvGrpSpPr>
          <p:grpSpPr>
            <a:xfrm>
              <a:off x="673100" y="3341517"/>
              <a:ext cx="1598950" cy="1709827"/>
              <a:chOff x="824937" y="4233844"/>
              <a:chExt cx="1598950" cy="1709827"/>
            </a:xfrm>
          </p:grpSpPr>
          <p:sp>
            <p:nvSpPr>
              <p:cNvPr id="57" name="ïṥľiḍè">
                <a:extLst>
                  <a:ext uri="{FF2B5EF4-FFF2-40B4-BE49-F238E27FC236}">
                    <a16:creationId xmlns:a16="http://schemas.microsoft.com/office/drawing/2014/main" id="{0F986A04-AB0F-413B-960E-F3989E5B17D5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598950" cy="706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通过中心</a:t>
                </a:r>
                <a:r>
                  <a:rPr lang="en-US" altLang="zh-CN" sz="1100" dirty="0" err="1"/>
                  <a:t>redis</a:t>
                </a:r>
                <a:r>
                  <a:rPr lang="zh-CN" altLang="en-US" sz="1100" dirty="0"/>
                  <a:t>队列实现分布式调度，核心技术有指纹去重技术</a:t>
                </a:r>
                <a:endParaRPr lang="en-US" altLang="zh-CN" sz="1100" dirty="0"/>
              </a:p>
            </p:txBody>
          </p:sp>
          <p:sp>
            <p:nvSpPr>
              <p:cNvPr id="58" name="iṡliḍè">
                <a:extLst>
                  <a:ext uri="{FF2B5EF4-FFF2-40B4-BE49-F238E27FC236}">
                    <a16:creationId xmlns:a16="http://schemas.microsoft.com/office/drawing/2014/main" id="{74970A49-5060-4C0D-9180-23D2A7533682}"/>
                  </a:ext>
                </a:extLst>
              </p:cNvPr>
              <p:cNvSpPr txBox="1"/>
              <p:nvPr/>
            </p:nvSpPr>
            <p:spPr bwMode="auto">
              <a:xfrm>
                <a:off x="824937" y="4824000"/>
                <a:ext cx="1598950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err="1"/>
                  <a:t>Scrapy-redis</a:t>
                </a:r>
                <a:endParaRPr lang="en-US" altLang="zh-CN" sz="1800" b="1" dirty="0"/>
              </a:p>
            </p:txBody>
          </p:sp>
          <p:sp>
            <p:nvSpPr>
              <p:cNvPr id="59" name="ís1íde">
                <a:extLst>
                  <a:ext uri="{FF2B5EF4-FFF2-40B4-BE49-F238E27FC236}">
                    <a16:creationId xmlns:a16="http://schemas.microsoft.com/office/drawing/2014/main" id="{254674EB-A5B9-4073-B443-DE74903AEB36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2" name="îSļidê">
              <a:extLst>
                <a:ext uri="{FF2B5EF4-FFF2-40B4-BE49-F238E27FC236}">
                  <a16:creationId xmlns:a16="http://schemas.microsoft.com/office/drawing/2014/main" id="{0D6174FA-868E-4F8E-8116-2DF9FCCE30E5}"/>
                </a:ext>
              </a:extLst>
            </p:cNvPr>
            <p:cNvGrpSpPr/>
            <p:nvPr/>
          </p:nvGrpSpPr>
          <p:grpSpPr>
            <a:xfrm>
              <a:off x="2522470" y="3341517"/>
              <a:ext cx="1629430" cy="1833234"/>
              <a:chOff x="824937" y="4233844"/>
              <a:chExt cx="1629430" cy="1833234"/>
            </a:xfrm>
          </p:grpSpPr>
          <p:sp>
            <p:nvSpPr>
              <p:cNvPr id="54" name="íś1ïďê">
                <a:extLst>
                  <a:ext uri="{FF2B5EF4-FFF2-40B4-BE49-F238E27FC236}">
                    <a16:creationId xmlns:a16="http://schemas.microsoft.com/office/drawing/2014/main" id="{5F3853A9-365D-4960-B279-D2353A09EF8C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629430" cy="830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便捷实现</a:t>
                </a:r>
                <a:r>
                  <a:rPr lang="en-US" altLang="zh-CN" sz="1100" dirty="0" err="1"/>
                  <a:t>scrapy</a:t>
                </a:r>
                <a:r>
                  <a:rPr lang="zh-CN" altLang="en-US" sz="1100" dirty="0"/>
                  <a:t>分布式部署，提供了一个</a:t>
                </a:r>
                <a:r>
                  <a:rPr lang="en-US" altLang="zh-CN" sz="1100" dirty="0"/>
                  <a:t>web</a:t>
                </a:r>
                <a:r>
                  <a:rPr lang="zh-CN" altLang="en-US" sz="1100" dirty="0"/>
                  <a:t>接口进行项目调度监听</a:t>
                </a:r>
                <a:endParaRPr lang="en-US" altLang="zh-CN" sz="1100" dirty="0"/>
              </a:p>
            </p:txBody>
          </p:sp>
          <p:sp>
            <p:nvSpPr>
              <p:cNvPr id="55" name="ïš1îḑê">
                <a:extLst>
                  <a:ext uri="{FF2B5EF4-FFF2-40B4-BE49-F238E27FC236}">
                    <a16:creationId xmlns:a16="http://schemas.microsoft.com/office/drawing/2014/main" id="{B3716001-B42D-4E6C-AACE-9E595DF591EB}"/>
                  </a:ext>
                </a:extLst>
              </p:cNvPr>
              <p:cNvSpPr txBox="1"/>
              <p:nvPr/>
            </p:nvSpPr>
            <p:spPr bwMode="auto">
              <a:xfrm>
                <a:off x="824937" y="4824000"/>
                <a:ext cx="1598950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err="1"/>
                  <a:t>scrapyd</a:t>
                </a:r>
                <a:endParaRPr lang="en-US" altLang="zh-CN" sz="1800" b="1" dirty="0"/>
              </a:p>
            </p:txBody>
          </p:sp>
          <p:sp>
            <p:nvSpPr>
              <p:cNvPr id="56" name="íşḻiḍè">
                <a:extLst>
                  <a:ext uri="{FF2B5EF4-FFF2-40B4-BE49-F238E27FC236}">
                    <a16:creationId xmlns:a16="http://schemas.microsoft.com/office/drawing/2014/main" id="{5665BAAD-45B0-4E77-B9BD-6623DE4B80F6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3" name="ïsľïdê">
              <a:extLst>
                <a:ext uri="{FF2B5EF4-FFF2-40B4-BE49-F238E27FC236}">
                  <a16:creationId xmlns:a16="http://schemas.microsoft.com/office/drawing/2014/main" id="{CA0F189B-9290-43A7-83DC-2D603EE72BA7}"/>
                </a:ext>
              </a:extLst>
            </p:cNvPr>
            <p:cNvGrpSpPr/>
            <p:nvPr/>
          </p:nvGrpSpPr>
          <p:grpSpPr>
            <a:xfrm>
              <a:off x="4371840" y="3341517"/>
              <a:ext cx="1598950" cy="1709827"/>
              <a:chOff x="824937" y="4233844"/>
              <a:chExt cx="1598950" cy="1709827"/>
            </a:xfrm>
          </p:grpSpPr>
          <p:sp>
            <p:nvSpPr>
              <p:cNvPr id="51" name="îṡ1iḑê">
                <a:extLst>
                  <a:ext uri="{FF2B5EF4-FFF2-40B4-BE49-F238E27FC236}">
                    <a16:creationId xmlns:a16="http://schemas.microsoft.com/office/drawing/2014/main" id="{A827CE88-2552-4508-8D8F-566150241994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598950" cy="706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简易</a:t>
                </a:r>
                <a:r>
                  <a:rPr lang="en-US" altLang="zh-CN" sz="1100" dirty="0"/>
                  <a:t>web</a:t>
                </a:r>
                <a:r>
                  <a:rPr lang="zh-CN" altLang="en-US" sz="1100" dirty="0"/>
                  <a:t>应用框架，实现为</a:t>
                </a:r>
                <a:r>
                  <a:rPr lang="en-US" altLang="zh-CN" sz="1100" dirty="0"/>
                  <a:t>pool</a:t>
                </a:r>
                <a:r>
                  <a:rPr lang="zh-CN" altLang="en-US" sz="1100" dirty="0"/>
                  <a:t>提供对外接口功能</a:t>
                </a:r>
                <a:endParaRPr lang="en-US" altLang="zh-CN" sz="1100" dirty="0"/>
              </a:p>
            </p:txBody>
          </p:sp>
          <p:sp>
            <p:nvSpPr>
              <p:cNvPr id="52" name="íṡľïḋè">
                <a:extLst>
                  <a:ext uri="{FF2B5EF4-FFF2-40B4-BE49-F238E27FC236}">
                    <a16:creationId xmlns:a16="http://schemas.microsoft.com/office/drawing/2014/main" id="{A858A989-21ED-4576-9F76-65C7704C19B5}"/>
                  </a:ext>
                </a:extLst>
              </p:cNvPr>
              <p:cNvSpPr txBox="1"/>
              <p:nvPr/>
            </p:nvSpPr>
            <p:spPr bwMode="auto">
              <a:xfrm>
                <a:off x="824937" y="4824000"/>
                <a:ext cx="1598950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flask</a:t>
                </a:r>
                <a:endParaRPr lang="en-US" altLang="zh-CN" sz="1800" b="1" dirty="0"/>
              </a:p>
            </p:txBody>
          </p:sp>
          <p:sp>
            <p:nvSpPr>
              <p:cNvPr id="53" name="iṩļïḋé">
                <a:extLst>
                  <a:ext uri="{FF2B5EF4-FFF2-40B4-BE49-F238E27FC236}">
                    <a16:creationId xmlns:a16="http://schemas.microsoft.com/office/drawing/2014/main" id="{EE6A7E8A-38FB-4598-B803-C8BD1392BA76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4" name="ïṣļîďè">
              <a:extLst>
                <a:ext uri="{FF2B5EF4-FFF2-40B4-BE49-F238E27FC236}">
                  <a16:creationId xmlns:a16="http://schemas.microsoft.com/office/drawing/2014/main" id="{F2754F34-1695-47E7-B90A-4A7A979B0B00}"/>
                </a:ext>
              </a:extLst>
            </p:cNvPr>
            <p:cNvGrpSpPr/>
            <p:nvPr/>
          </p:nvGrpSpPr>
          <p:grpSpPr>
            <a:xfrm>
              <a:off x="6221209" y="3341517"/>
              <a:ext cx="1629427" cy="1709827"/>
              <a:chOff x="824936" y="4233844"/>
              <a:chExt cx="1629427" cy="1709827"/>
            </a:xfrm>
          </p:grpSpPr>
          <p:sp>
            <p:nvSpPr>
              <p:cNvPr id="48" name="işḷîḋé">
                <a:extLst>
                  <a:ext uri="{FF2B5EF4-FFF2-40B4-BE49-F238E27FC236}">
                    <a16:creationId xmlns:a16="http://schemas.microsoft.com/office/drawing/2014/main" id="{6A74E4C6-1897-432E-B31F-5B188DBAD63C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598950" cy="706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Python</a:t>
                </a:r>
                <a:r>
                  <a:rPr lang="zh-CN" altLang="en-US" sz="1100" dirty="0"/>
                  <a:t>中多进程支持，解决了</a:t>
                </a:r>
                <a:r>
                  <a:rPr lang="en-US" altLang="zh-CN" sz="1100" dirty="0"/>
                  <a:t>GIL</a:t>
                </a:r>
                <a:r>
                  <a:rPr lang="zh-CN" altLang="en-US" sz="1100" dirty="0"/>
                  <a:t>导致的多线程失效问题</a:t>
                </a:r>
                <a:endParaRPr lang="en-US" altLang="zh-CN" sz="1100" dirty="0"/>
              </a:p>
            </p:txBody>
          </p:sp>
          <p:sp>
            <p:nvSpPr>
              <p:cNvPr id="49" name="iṩḷíḑè">
                <a:extLst>
                  <a:ext uri="{FF2B5EF4-FFF2-40B4-BE49-F238E27FC236}">
                    <a16:creationId xmlns:a16="http://schemas.microsoft.com/office/drawing/2014/main" id="{C78F5DBD-9C46-4AE0-BC87-788B1DE65050}"/>
                  </a:ext>
                </a:extLst>
              </p:cNvPr>
              <p:cNvSpPr txBox="1"/>
              <p:nvPr/>
            </p:nvSpPr>
            <p:spPr bwMode="auto">
              <a:xfrm>
                <a:off x="824936" y="4824000"/>
                <a:ext cx="1629427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multiprocessing</a:t>
                </a:r>
              </a:p>
            </p:txBody>
          </p:sp>
          <p:sp>
            <p:nvSpPr>
              <p:cNvPr id="50" name="íśḷïḓé">
                <a:extLst>
                  <a:ext uri="{FF2B5EF4-FFF2-40B4-BE49-F238E27FC236}">
                    <a16:creationId xmlns:a16="http://schemas.microsoft.com/office/drawing/2014/main" id="{4D05208F-EA96-48FD-B45E-491AB781C5F8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5" name="iṧľïďe">
              <a:extLst>
                <a:ext uri="{FF2B5EF4-FFF2-40B4-BE49-F238E27FC236}">
                  <a16:creationId xmlns:a16="http://schemas.microsoft.com/office/drawing/2014/main" id="{491B8FEE-F9A5-4708-A05E-D5BCF5AD050D}"/>
                </a:ext>
              </a:extLst>
            </p:cNvPr>
            <p:cNvGrpSpPr/>
            <p:nvPr/>
          </p:nvGrpSpPr>
          <p:grpSpPr>
            <a:xfrm>
              <a:off x="8070580" y="3341517"/>
              <a:ext cx="1598950" cy="1709827"/>
              <a:chOff x="824937" y="4233844"/>
              <a:chExt cx="1598950" cy="1709827"/>
            </a:xfrm>
          </p:grpSpPr>
          <p:sp>
            <p:nvSpPr>
              <p:cNvPr id="45" name="ï$ḷiḓé">
                <a:extLst>
                  <a:ext uri="{FF2B5EF4-FFF2-40B4-BE49-F238E27FC236}">
                    <a16:creationId xmlns:a16="http://schemas.microsoft.com/office/drawing/2014/main" id="{A975223E-47A7-4FF5-BD9E-A5098BF444BD}"/>
                  </a:ext>
                </a:extLst>
              </p:cNvPr>
              <p:cNvSpPr/>
              <p:nvPr/>
            </p:nvSpPr>
            <p:spPr bwMode="auto">
              <a:xfrm>
                <a:off x="824937" y="5236880"/>
                <a:ext cx="1598950" cy="706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对于爬虫这种</a:t>
                </a:r>
                <a:r>
                  <a:rPr lang="en-US" altLang="zh-CN" sz="1100" dirty="0"/>
                  <a:t>IO</a:t>
                </a:r>
                <a:r>
                  <a:rPr lang="zh-CN" altLang="en-US" sz="1100" dirty="0"/>
                  <a:t>密集型应用，通过异步</a:t>
                </a:r>
                <a:r>
                  <a:rPr lang="en-US" altLang="zh-CN" sz="1100" dirty="0"/>
                  <a:t>IO</a:t>
                </a:r>
                <a:r>
                  <a:rPr lang="zh-CN" altLang="en-US" sz="1100" dirty="0"/>
                  <a:t>实现性能巨大提升</a:t>
                </a:r>
                <a:endParaRPr lang="en-US" altLang="zh-CN" sz="1100" dirty="0"/>
              </a:p>
            </p:txBody>
          </p:sp>
          <p:sp>
            <p:nvSpPr>
              <p:cNvPr id="46" name="íšļïḓe">
                <a:extLst>
                  <a:ext uri="{FF2B5EF4-FFF2-40B4-BE49-F238E27FC236}">
                    <a16:creationId xmlns:a16="http://schemas.microsoft.com/office/drawing/2014/main" id="{A49E320D-8780-4A73-B64C-FEDABB752061}"/>
                  </a:ext>
                </a:extLst>
              </p:cNvPr>
              <p:cNvSpPr txBox="1"/>
              <p:nvPr/>
            </p:nvSpPr>
            <p:spPr bwMode="auto">
              <a:xfrm>
                <a:off x="824937" y="4823999"/>
                <a:ext cx="1598948" cy="507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 err="1"/>
                  <a:t>Aiohttp</a:t>
                </a:r>
                <a:endParaRPr lang="en-US" altLang="zh-CN" sz="1800" b="1" dirty="0"/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 err="1"/>
                  <a:t>Asyncio</a:t>
                </a:r>
                <a:endParaRPr lang="en-US" altLang="zh-CN" sz="1800" b="1" dirty="0"/>
              </a:p>
            </p:txBody>
          </p:sp>
          <p:sp>
            <p:nvSpPr>
              <p:cNvPr id="47" name="iṣļíďé">
                <a:extLst>
                  <a:ext uri="{FF2B5EF4-FFF2-40B4-BE49-F238E27FC236}">
                    <a16:creationId xmlns:a16="http://schemas.microsoft.com/office/drawing/2014/main" id="{4722B44B-9857-4C2C-8E5C-1C6019D56570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6" name="ïŝlíḑê">
              <a:extLst>
                <a:ext uri="{FF2B5EF4-FFF2-40B4-BE49-F238E27FC236}">
                  <a16:creationId xmlns:a16="http://schemas.microsoft.com/office/drawing/2014/main" id="{FB06FB78-C40C-42D0-8239-D13B6921DDEC}"/>
                </a:ext>
              </a:extLst>
            </p:cNvPr>
            <p:cNvGrpSpPr/>
            <p:nvPr/>
          </p:nvGrpSpPr>
          <p:grpSpPr>
            <a:xfrm>
              <a:off x="9825221" y="3341517"/>
              <a:ext cx="1753221" cy="1937664"/>
              <a:chOff x="730208" y="4233844"/>
              <a:chExt cx="1753221" cy="1937664"/>
            </a:xfrm>
          </p:grpSpPr>
          <p:sp>
            <p:nvSpPr>
              <p:cNvPr id="42" name="îSlîďe">
                <a:extLst>
                  <a:ext uri="{FF2B5EF4-FFF2-40B4-BE49-F238E27FC236}">
                    <a16:creationId xmlns:a16="http://schemas.microsoft.com/office/drawing/2014/main" id="{1140D291-C871-46C9-B0C2-DD8FFEF6A8B4}"/>
                  </a:ext>
                </a:extLst>
              </p:cNvPr>
              <p:cNvSpPr/>
              <p:nvPr/>
            </p:nvSpPr>
            <p:spPr bwMode="auto">
              <a:xfrm>
                <a:off x="730208" y="5236879"/>
                <a:ext cx="1753221" cy="934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告诉内存数据库，用于分布式调度等高性能需求场景，也可方便存储数据队列</a:t>
                </a:r>
                <a:endParaRPr lang="en-US" altLang="zh-CN" sz="1100" dirty="0"/>
              </a:p>
            </p:txBody>
          </p:sp>
          <p:sp>
            <p:nvSpPr>
              <p:cNvPr id="43" name="iṧḷiḍe">
                <a:extLst>
                  <a:ext uri="{FF2B5EF4-FFF2-40B4-BE49-F238E27FC236}">
                    <a16:creationId xmlns:a16="http://schemas.microsoft.com/office/drawing/2014/main" id="{F75117BE-FFA1-4115-A213-ACC53C4D7F03}"/>
                  </a:ext>
                </a:extLst>
              </p:cNvPr>
              <p:cNvSpPr txBox="1"/>
              <p:nvPr/>
            </p:nvSpPr>
            <p:spPr bwMode="auto">
              <a:xfrm>
                <a:off x="824937" y="4824000"/>
                <a:ext cx="1598950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Redis</a:t>
                </a:r>
              </a:p>
            </p:txBody>
          </p:sp>
          <p:sp>
            <p:nvSpPr>
              <p:cNvPr id="44" name="î$ḷïďe">
                <a:extLst>
                  <a:ext uri="{FF2B5EF4-FFF2-40B4-BE49-F238E27FC236}">
                    <a16:creationId xmlns:a16="http://schemas.microsoft.com/office/drawing/2014/main" id="{C29BFE1D-02AA-4216-BD2F-506BD0ADCF4C}"/>
                  </a:ext>
                </a:extLst>
              </p:cNvPr>
              <p:cNvSpPr/>
              <p:nvPr/>
            </p:nvSpPr>
            <p:spPr bwMode="auto">
              <a:xfrm>
                <a:off x="1393871" y="4233844"/>
                <a:ext cx="461080" cy="420313"/>
              </a:xfrm>
              <a:custGeom>
                <a:avLst/>
                <a:gdLst>
                  <a:gd name="T0" fmla="*/ 3495 w 7671"/>
                  <a:gd name="T1" fmla="*/ 13 h 7004"/>
                  <a:gd name="T2" fmla="*/ 1231 w 7671"/>
                  <a:gd name="T3" fmla="*/ 2655 h 7004"/>
                  <a:gd name="T4" fmla="*/ 72 w 7671"/>
                  <a:gd name="T5" fmla="*/ 2932 h 7004"/>
                  <a:gd name="T6" fmla="*/ 847 w 7671"/>
                  <a:gd name="T7" fmla="*/ 5568 h 7004"/>
                  <a:gd name="T8" fmla="*/ 3486 w 7671"/>
                  <a:gd name="T9" fmla="*/ 6995 h 7004"/>
                  <a:gd name="T10" fmla="*/ 7670 w 7671"/>
                  <a:gd name="T11" fmla="*/ 2832 h 7004"/>
                  <a:gd name="T12" fmla="*/ 151 w 7671"/>
                  <a:gd name="T13" fmla="*/ 4560 h 7004"/>
                  <a:gd name="T14" fmla="*/ 336 w 7671"/>
                  <a:gd name="T15" fmla="*/ 4160 h 7004"/>
                  <a:gd name="T16" fmla="*/ 162 w 7671"/>
                  <a:gd name="T17" fmla="*/ 3813 h 7004"/>
                  <a:gd name="T18" fmla="*/ 321 w 7671"/>
                  <a:gd name="T19" fmla="*/ 3331 h 7004"/>
                  <a:gd name="T20" fmla="*/ 689 w 7671"/>
                  <a:gd name="T21" fmla="*/ 4708 h 7004"/>
                  <a:gd name="T22" fmla="*/ 509 w 7671"/>
                  <a:gd name="T23" fmla="*/ 4140 h 7004"/>
                  <a:gd name="T24" fmla="*/ 692 w 7671"/>
                  <a:gd name="T25" fmla="*/ 3769 h 7004"/>
                  <a:gd name="T26" fmla="*/ 495 w 7671"/>
                  <a:gd name="T27" fmla="*/ 3269 h 7004"/>
                  <a:gd name="T28" fmla="*/ 1721 w 7671"/>
                  <a:gd name="T29" fmla="*/ 4980 h 7004"/>
                  <a:gd name="T30" fmla="*/ 1432 w 7671"/>
                  <a:gd name="T31" fmla="*/ 4244 h 7004"/>
                  <a:gd name="T32" fmla="*/ 1700 w 7671"/>
                  <a:gd name="T33" fmla="*/ 3686 h 7004"/>
                  <a:gd name="T34" fmla="*/ 1449 w 7671"/>
                  <a:gd name="T35" fmla="*/ 3018 h 7004"/>
                  <a:gd name="T36" fmla="*/ 1713 w 7671"/>
                  <a:gd name="T37" fmla="*/ 2381 h 7004"/>
                  <a:gd name="T38" fmla="*/ 1438 w 7671"/>
                  <a:gd name="T39" fmla="*/ 1807 h 7004"/>
                  <a:gd name="T40" fmla="*/ 2329 w 7671"/>
                  <a:gd name="T41" fmla="*/ 5112 h 7004"/>
                  <a:gd name="T42" fmla="*/ 1930 w 7671"/>
                  <a:gd name="T43" fmla="*/ 4323 h 7004"/>
                  <a:gd name="T44" fmla="*/ 2329 w 7671"/>
                  <a:gd name="T45" fmla="*/ 3597 h 7004"/>
                  <a:gd name="T46" fmla="*/ 1930 w 7671"/>
                  <a:gd name="T47" fmla="*/ 2923 h 7004"/>
                  <a:gd name="T48" fmla="*/ 2329 w 7671"/>
                  <a:gd name="T49" fmla="*/ 3597 h 7004"/>
                  <a:gd name="T50" fmla="*/ 1930 w 7671"/>
                  <a:gd name="T51" fmla="*/ 2223 h 7004"/>
                  <a:gd name="T52" fmla="*/ 2329 w 7671"/>
                  <a:gd name="T53" fmla="*/ 2082 h 7004"/>
                  <a:gd name="T54" fmla="*/ 2650 w 7671"/>
                  <a:gd name="T55" fmla="*/ 5254 h 7004"/>
                  <a:gd name="T56" fmla="*/ 3152 w 7671"/>
                  <a:gd name="T57" fmla="*/ 4435 h 7004"/>
                  <a:gd name="T58" fmla="*/ 2636 w 7671"/>
                  <a:gd name="T59" fmla="*/ 3595 h 7004"/>
                  <a:gd name="T60" fmla="*/ 3152 w 7671"/>
                  <a:gd name="T61" fmla="*/ 2623 h 7004"/>
                  <a:gd name="T62" fmla="*/ 2663 w 7671"/>
                  <a:gd name="T63" fmla="*/ 1956 h 7004"/>
                  <a:gd name="T64" fmla="*/ 3131 w 7671"/>
                  <a:gd name="T65" fmla="*/ 776 h 7004"/>
                  <a:gd name="T66" fmla="*/ 4990 w 7671"/>
                  <a:gd name="T67" fmla="*/ 1229 h 7004"/>
                  <a:gd name="T68" fmla="*/ 5441 w 7671"/>
                  <a:gd name="T69" fmla="*/ 2226 h 7004"/>
                  <a:gd name="T70" fmla="*/ 4948 w 7671"/>
                  <a:gd name="T71" fmla="*/ 2784 h 7004"/>
                  <a:gd name="T72" fmla="*/ 5453 w 7671"/>
                  <a:gd name="T73" fmla="*/ 3664 h 7004"/>
                  <a:gd name="T74" fmla="*/ 3706 w 7671"/>
                  <a:gd name="T75" fmla="*/ 694 h 7004"/>
                  <a:gd name="T76" fmla="*/ 4408 w 7671"/>
                  <a:gd name="T77" fmla="*/ 1907 h 7004"/>
                  <a:gd name="T78" fmla="*/ 3688 w 7671"/>
                  <a:gd name="T79" fmla="*/ 3518 h 7004"/>
                  <a:gd name="T80" fmla="*/ 4448 w 7671"/>
                  <a:gd name="T81" fmla="*/ 3557 h 7004"/>
                  <a:gd name="T82" fmla="*/ 5014 w 7671"/>
                  <a:gd name="T83" fmla="*/ 6300 h 7004"/>
                  <a:gd name="T84" fmla="*/ 4045 w 7671"/>
                  <a:gd name="T85" fmla="*/ 4424 h 7004"/>
                  <a:gd name="T86" fmla="*/ 5014 w 7671"/>
                  <a:gd name="T87" fmla="*/ 6300 h 7004"/>
                  <a:gd name="T88" fmla="*/ 5413 w 7671"/>
                  <a:gd name="T89" fmla="*/ 6118 h 7004"/>
                  <a:gd name="T90" fmla="*/ 6087 w 7671"/>
                  <a:gd name="T91" fmla="*/ 5892 h 7004"/>
                  <a:gd name="T92" fmla="*/ 5822 w 7671"/>
                  <a:gd name="T93" fmla="*/ 3640 h 7004"/>
                  <a:gd name="T94" fmla="*/ 6258 w 7671"/>
                  <a:gd name="T95" fmla="*/ 3660 h 7004"/>
                  <a:gd name="T96" fmla="*/ 5851 w 7671"/>
                  <a:gd name="T97" fmla="*/ 2352 h 7004"/>
                  <a:gd name="T98" fmla="*/ 6258 w 7671"/>
                  <a:gd name="T99" fmla="*/ 1803 h 7004"/>
                  <a:gd name="T100" fmla="*/ 6669 w 7671"/>
                  <a:gd name="T101" fmla="*/ 4852 h 7004"/>
                  <a:gd name="T102" fmla="*/ 6955 w 7671"/>
                  <a:gd name="T103" fmla="*/ 4202 h 7004"/>
                  <a:gd name="T104" fmla="*/ 6927 w 7671"/>
                  <a:gd name="T105" fmla="*/ 3741 h 7004"/>
                  <a:gd name="T106" fmla="*/ 6677 w 7671"/>
                  <a:gd name="T107" fmla="*/ 3084 h 7004"/>
                  <a:gd name="T108" fmla="*/ 7371 w 7671"/>
                  <a:gd name="T109" fmla="*/ 4717 h 7004"/>
                  <a:gd name="T110" fmla="*/ 7155 w 7671"/>
                  <a:gd name="T111" fmla="*/ 4176 h 7004"/>
                  <a:gd name="T112" fmla="*/ 7404 w 7671"/>
                  <a:gd name="T113" fmla="*/ 3726 h 7004"/>
                  <a:gd name="T114" fmla="*/ 7117 w 7671"/>
                  <a:gd name="T115" fmla="*/ 3219 h 7004"/>
                  <a:gd name="T116" fmla="*/ 7404 w 7671"/>
                  <a:gd name="T117" fmla="*/ 3726 h 7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671" h="7004">
                    <a:moveTo>
                      <a:pt x="7585" y="2716"/>
                    </a:moveTo>
                    <a:lnTo>
                      <a:pt x="6499" y="2383"/>
                    </a:lnTo>
                    <a:lnTo>
                      <a:pt x="6499" y="1573"/>
                    </a:lnTo>
                    <a:cubicBezTo>
                      <a:pt x="6499" y="1527"/>
                      <a:pt x="6473" y="1485"/>
                      <a:pt x="6432" y="1465"/>
                    </a:cubicBezTo>
                    <a:lnTo>
                      <a:pt x="3498" y="13"/>
                    </a:lnTo>
                    <a:cubicBezTo>
                      <a:pt x="3497" y="13"/>
                      <a:pt x="3497" y="13"/>
                      <a:pt x="3495" y="13"/>
                    </a:cubicBezTo>
                    <a:cubicBezTo>
                      <a:pt x="3490" y="10"/>
                      <a:pt x="3468" y="0"/>
                      <a:pt x="3436" y="2"/>
                    </a:cubicBezTo>
                    <a:cubicBezTo>
                      <a:pt x="3403" y="4"/>
                      <a:pt x="3379" y="20"/>
                      <a:pt x="3374" y="23"/>
                    </a:cubicBezTo>
                    <a:lnTo>
                      <a:pt x="3374" y="23"/>
                    </a:lnTo>
                    <a:lnTo>
                      <a:pt x="1282" y="1515"/>
                    </a:lnTo>
                    <a:cubicBezTo>
                      <a:pt x="1250" y="1538"/>
                      <a:pt x="1231" y="1574"/>
                      <a:pt x="1231" y="1613"/>
                    </a:cubicBezTo>
                    <a:lnTo>
                      <a:pt x="1231" y="2655"/>
                    </a:lnTo>
                    <a:lnTo>
                      <a:pt x="842" y="2609"/>
                    </a:lnTo>
                    <a:cubicBezTo>
                      <a:pt x="842" y="2609"/>
                      <a:pt x="841" y="2609"/>
                      <a:pt x="839" y="2609"/>
                    </a:cubicBezTo>
                    <a:cubicBezTo>
                      <a:pt x="834" y="2609"/>
                      <a:pt x="822" y="2608"/>
                      <a:pt x="811" y="2610"/>
                    </a:cubicBezTo>
                    <a:cubicBezTo>
                      <a:pt x="797" y="2612"/>
                      <a:pt x="785" y="2616"/>
                      <a:pt x="780" y="2618"/>
                    </a:cubicBezTo>
                    <a:cubicBezTo>
                      <a:pt x="780" y="2618"/>
                      <a:pt x="779" y="2618"/>
                      <a:pt x="779" y="2618"/>
                    </a:cubicBezTo>
                    <a:lnTo>
                      <a:pt x="72" y="2932"/>
                    </a:lnTo>
                    <a:cubicBezTo>
                      <a:pt x="28" y="2951"/>
                      <a:pt x="0" y="2994"/>
                      <a:pt x="0" y="3042"/>
                    </a:cubicBezTo>
                    <a:lnTo>
                      <a:pt x="0" y="5060"/>
                    </a:lnTo>
                    <a:cubicBezTo>
                      <a:pt x="0" y="5105"/>
                      <a:pt x="24" y="5145"/>
                      <a:pt x="63" y="5166"/>
                    </a:cubicBezTo>
                    <a:lnTo>
                      <a:pt x="772" y="5555"/>
                    </a:lnTo>
                    <a:cubicBezTo>
                      <a:pt x="772" y="5555"/>
                      <a:pt x="790" y="5566"/>
                      <a:pt x="813" y="5568"/>
                    </a:cubicBezTo>
                    <a:cubicBezTo>
                      <a:pt x="833" y="5571"/>
                      <a:pt x="847" y="5568"/>
                      <a:pt x="847" y="5568"/>
                    </a:cubicBezTo>
                    <a:lnTo>
                      <a:pt x="1231" y="5513"/>
                    </a:lnTo>
                    <a:lnTo>
                      <a:pt x="1231" y="5735"/>
                    </a:lnTo>
                    <a:cubicBezTo>
                      <a:pt x="1231" y="5779"/>
                      <a:pt x="1255" y="5820"/>
                      <a:pt x="1294" y="5841"/>
                    </a:cubicBezTo>
                    <a:lnTo>
                      <a:pt x="3386" y="6987"/>
                    </a:lnTo>
                    <a:cubicBezTo>
                      <a:pt x="3386" y="6987"/>
                      <a:pt x="3409" y="7001"/>
                      <a:pt x="3440" y="7002"/>
                    </a:cubicBezTo>
                    <a:cubicBezTo>
                      <a:pt x="3463" y="7004"/>
                      <a:pt x="3486" y="6995"/>
                      <a:pt x="3486" y="6995"/>
                    </a:cubicBezTo>
                    <a:lnTo>
                      <a:pt x="3486" y="6994"/>
                    </a:lnTo>
                    <a:lnTo>
                      <a:pt x="3486" y="6994"/>
                    </a:lnTo>
                    <a:lnTo>
                      <a:pt x="6420" y="5879"/>
                    </a:lnTo>
                    <a:lnTo>
                      <a:pt x="7592" y="5433"/>
                    </a:lnTo>
                    <a:cubicBezTo>
                      <a:pt x="7639" y="5416"/>
                      <a:pt x="7670" y="5371"/>
                      <a:pt x="7670" y="5321"/>
                    </a:cubicBezTo>
                    <a:lnTo>
                      <a:pt x="7670" y="2832"/>
                    </a:lnTo>
                    <a:cubicBezTo>
                      <a:pt x="7671" y="2779"/>
                      <a:pt x="7636" y="2732"/>
                      <a:pt x="7585" y="2716"/>
                    </a:cubicBezTo>
                    <a:close/>
                    <a:moveTo>
                      <a:pt x="337" y="4559"/>
                    </a:moveTo>
                    <a:cubicBezTo>
                      <a:pt x="337" y="4571"/>
                      <a:pt x="331" y="4583"/>
                      <a:pt x="321" y="4591"/>
                    </a:cubicBezTo>
                    <a:cubicBezTo>
                      <a:pt x="313" y="4596"/>
                      <a:pt x="305" y="4599"/>
                      <a:pt x="296" y="4599"/>
                    </a:cubicBezTo>
                    <a:cubicBezTo>
                      <a:pt x="293" y="4599"/>
                      <a:pt x="289" y="4598"/>
                      <a:pt x="286" y="4597"/>
                    </a:cubicBezTo>
                    <a:lnTo>
                      <a:pt x="151" y="4560"/>
                    </a:lnTo>
                    <a:cubicBezTo>
                      <a:pt x="134" y="4555"/>
                      <a:pt x="122" y="4539"/>
                      <a:pt x="122" y="4521"/>
                    </a:cubicBezTo>
                    <a:lnTo>
                      <a:pt x="122" y="4147"/>
                    </a:lnTo>
                    <a:cubicBezTo>
                      <a:pt x="122" y="4136"/>
                      <a:pt x="126" y="4125"/>
                      <a:pt x="135" y="4117"/>
                    </a:cubicBezTo>
                    <a:cubicBezTo>
                      <a:pt x="143" y="4109"/>
                      <a:pt x="155" y="4106"/>
                      <a:pt x="166" y="4107"/>
                    </a:cubicBezTo>
                    <a:lnTo>
                      <a:pt x="300" y="4120"/>
                    </a:lnTo>
                    <a:cubicBezTo>
                      <a:pt x="321" y="4122"/>
                      <a:pt x="336" y="4139"/>
                      <a:pt x="336" y="4160"/>
                    </a:cubicBezTo>
                    <a:lnTo>
                      <a:pt x="336" y="4559"/>
                    </a:lnTo>
                    <a:lnTo>
                      <a:pt x="337" y="4559"/>
                    </a:lnTo>
                    <a:close/>
                    <a:moveTo>
                      <a:pt x="337" y="3761"/>
                    </a:moveTo>
                    <a:cubicBezTo>
                      <a:pt x="337" y="3782"/>
                      <a:pt x="321" y="3800"/>
                      <a:pt x="300" y="3802"/>
                    </a:cubicBezTo>
                    <a:lnTo>
                      <a:pt x="165" y="3813"/>
                    </a:lnTo>
                    <a:lnTo>
                      <a:pt x="162" y="3813"/>
                    </a:lnTo>
                    <a:cubicBezTo>
                      <a:pt x="152" y="3813"/>
                      <a:pt x="142" y="3809"/>
                      <a:pt x="135" y="3802"/>
                    </a:cubicBezTo>
                    <a:cubicBezTo>
                      <a:pt x="126" y="3795"/>
                      <a:pt x="122" y="3784"/>
                      <a:pt x="122" y="3773"/>
                    </a:cubicBezTo>
                    <a:lnTo>
                      <a:pt x="122" y="3398"/>
                    </a:lnTo>
                    <a:cubicBezTo>
                      <a:pt x="122" y="3380"/>
                      <a:pt x="134" y="3364"/>
                      <a:pt x="152" y="3359"/>
                    </a:cubicBezTo>
                    <a:lnTo>
                      <a:pt x="286" y="3324"/>
                    </a:lnTo>
                    <a:cubicBezTo>
                      <a:pt x="298" y="3321"/>
                      <a:pt x="311" y="3323"/>
                      <a:pt x="321" y="3331"/>
                    </a:cubicBezTo>
                    <a:cubicBezTo>
                      <a:pt x="331" y="3339"/>
                      <a:pt x="337" y="3350"/>
                      <a:pt x="337" y="3363"/>
                    </a:cubicBezTo>
                    <a:lnTo>
                      <a:pt x="337" y="3761"/>
                    </a:lnTo>
                    <a:lnTo>
                      <a:pt x="337" y="3761"/>
                    </a:lnTo>
                    <a:close/>
                    <a:moveTo>
                      <a:pt x="729" y="4668"/>
                    </a:moveTo>
                    <a:cubicBezTo>
                      <a:pt x="729" y="4680"/>
                      <a:pt x="723" y="4692"/>
                      <a:pt x="714" y="4700"/>
                    </a:cubicBezTo>
                    <a:cubicBezTo>
                      <a:pt x="706" y="4705"/>
                      <a:pt x="698" y="4708"/>
                      <a:pt x="689" y="4708"/>
                    </a:cubicBezTo>
                    <a:cubicBezTo>
                      <a:pt x="686" y="4708"/>
                      <a:pt x="682" y="4707"/>
                      <a:pt x="678" y="4706"/>
                    </a:cubicBezTo>
                    <a:lnTo>
                      <a:pt x="494" y="4655"/>
                    </a:lnTo>
                    <a:cubicBezTo>
                      <a:pt x="477" y="4651"/>
                      <a:pt x="465" y="4635"/>
                      <a:pt x="465" y="4617"/>
                    </a:cubicBezTo>
                    <a:lnTo>
                      <a:pt x="465" y="4180"/>
                    </a:lnTo>
                    <a:cubicBezTo>
                      <a:pt x="465" y="4169"/>
                      <a:pt x="470" y="4158"/>
                      <a:pt x="478" y="4150"/>
                    </a:cubicBezTo>
                    <a:cubicBezTo>
                      <a:pt x="486" y="4143"/>
                      <a:pt x="498" y="4139"/>
                      <a:pt x="509" y="4140"/>
                    </a:cubicBezTo>
                    <a:lnTo>
                      <a:pt x="693" y="4158"/>
                    </a:lnTo>
                    <a:cubicBezTo>
                      <a:pt x="714" y="4160"/>
                      <a:pt x="729" y="4178"/>
                      <a:pt x="729" y="4198"/>
                    </a:cubicBezTo>
                    <a:lnTo>
                      <a:pt x="729" y="4668"/>
                    </a:lnTo>
                    <a:lnTo>
                      <a:pt x="729" y="4668"/>
                    </a:lnTo>
                    <a:close/>
                    <a:moveTo>
                      <a:pt x="729" y="3729"/>
                    </a:moveTo>
                    <a:cubicBezTo>
                      <a:pt x="729" y="3750"/>
                      <a:pt x="713" y="3767"/>
                      <a:pt x="692" y="3769"/>
                    </a:cubicBezTo>
                    <a:lnTo>
                      <a:pt x="508" y="3784"/>
                    </a:lnTo>
                    <a:lnTo>
                      <a:pt x="505" y="3784"/>
                    </a:lnTo>
                    <a:cubicBezTo>
                      <a:pt x="495" y="3784"/>
                      <a:pt x="485" y="3781"/>
                      <a:pt x="478" y="3774"/>
                    </a:cubicBezTo>
                    <a:cubicBezTo>
                      <a:pt x="469" y="3766"/>
                      <a:pt x="465" y="3756"/>
                      <a:pt x="465" y="3744"/>
                    </a:cubicBezTo>
                    <a:lnTo>
                      <a:pt x="465" y="3308"/>
                    </a:lnTo>
                    <a:cubicBezTo>
                      <a:pt x="465" y="3290"/>
                      <a:pt x="477" y="3274"/>
                      <a:pt x="495" y="3269"/>
                    </a:cubicBezTo>
                    <a:lnTo>
                      <a:pt x="679" y="3221"/>
                    </a:lnTo>
                    <a:cubicBezTo>
                      <a:pt x="691" y="3217"/>
                      <a:pt x="704" y="3220"/>
                      <a:pt x="714" y="3228"/>
                    </a:cubicBezTo>
                    <a:cubicBezTo>
                      <a:pt x="723" y="3235"/>
                      <a:pt x="729" y="3247"/>
                      <a:pt x="729" y="3260"/>
                    </a:cubicBezTo>
                    <a:lnTo>
                      <a:pt x="729" y="3729"/>
                    </a:lnTo>
                    <a:close/>
                    <a:moveTo>
                      <a:pt x="1737" y="4948"/>
                    </a:moveTo>
                    <a:cubicBezTo>
                      <a:pt x="1737" y="4960"/>
                      <a:pt x="1731" y="4972"/>
                      <a:pt x="1721" y="4980"/>
                    </a:cubicBezTo>
                    <a:cubicBezTo>
                      <a:pt x="1714" y="4985"/>
                      <a:pt x="1706" y="4988"/>
                      <a:pt x="1697" y="4988"/>
                    </a:cubicBezTo>
                    <a:cubicBezTo>
                      <a:pt x="1693" y="4988"/>
                      <a:pt x="1690" y="4987"/>
                      <a:pt x="1686" y="4986"/>
                    </a:cubicBezTo>
                    <a:lnTo>
                      <a:pt x="1449" y="4920"/>
                    </a:lnTo>
                    <a:cubicBezTo>
                      <a:pt x="1431" y="4916"/>
                      <a:pt x="1419" y="4900"/>
                      <a:pt x="1419" y="4882"/>
                    </a:cubicBezTo>
                    <a:lnTo>
                      <a:pt x="1419" y="4274"/>
                    </a:lnTo>
                    <a:cubicBezTo>
                      <a:pt x="1419" y="4262"/>
                      <a:pt x="1424" y="4251"/>
                      <a:pt x="1432" y="4244"/>
                    </a:cubicBezTo>
                    <a:cubicBezTo>
                      <a:pt x="1441" y="4236"/>
                      <a:pt x="1452" y="4232"/>
                      <a:pt x="1463" y="4233"/>
                    </a:cubicBezTo>
                    <a:lnTo>
                      <a:pt x="1701" y="4257"/>
                    </a:lnTo>
                    <a:cubicBezTo>
                      <a:pt x="1721" y="4259"/>
                      <a:pt x="1737" y="4276"/>
                      <a:pt x="1737" y="4297"/>
                    </a:cubicBezTo>
                    <a:lnTo>
                      <a:pt x="1737" y="4948"/>
                    </a:lnTo>
                    <a:close/>
                    <a:moveTo>
                      <a:pt x="1737" y="3646"/>
                    </a:moveTo>
                    <a:cubicBezTo>
                      <a:pt x="1737" y="3667"/>
                      <a:pt x="1721" y="3684"/>
                      <a:pt x="1700" y="3686"/>
                    </a:cubicBezTo>
                    <a:lnTo>
                      <a:pt x="1463" y="3705"/>
                    </a:lnTo>
                    <a:cubicBezTo>
                      <a:pt x="1462" y="3706"/>
                      <a:pt x="1461" y="3706"/>
                      <a:pt x="1459" y="3706"/>
                    </a:cubicBezTo>
                    <a:cubicBezTo>
                      <a:pt x="1449" y="3706"/>
                      <a:pt x="1440" y="3702"/>
                      <a:pt x="1432" y="3695"/>
                    </a:cubicBezTo>
                    <a:cubicBezTo>
                      <a:pt x="1424" y="3687"/>
                      <a:pt x="1419" y="3677"/>
                      <a:pt x="1419" y="3665"/>
                    </a:cubicBezTo>
                    <a:lnTo>
                      <a:pt x="1419" y="3057"/>
                    </a:lnTo>
                    <a:cubicBezTo>
                      <a:pt x="1419" y="3039"/>
                      <a:pt x="1432" y="3023"/>
                      <a:pt x="1449" y="3018"/>
                    </a:cubicBezTo>
                    <a:lnTo>
                      <a:pt x="1687" y="2956"/>
                    </a:lnTo>
                    <a:cubicBezTo>
                      <a:pt x="1699" y="2953"/>
                      <a:pt x="1712" y="2955"/>
                      <a:pt x="1721" y="2963"/>
                    </a:cubicBezTo>
                    <a:cubicBezTo>
                      <a:pt x="1731" y="2970"/>
                      <a:pt x="1737" y="2982"/>
                      <a:pt x="1737" y="2995"/>
                    </a:cubicBezTo>
                    <a:lnTo>
                      <a:pt x="1737" y="3646"/>
                    </a:lnTo>
                    <a:close/>
                    <a:moveTo>
                      <a:pt x="1737" y="2344"/>
                    </a:moveTo>
                    <a:cubicBezTo>
                      <a:pt x="1737" y="2360"/>
                      <a:pt x="1728" y="2374"/>
                      <a:pt x="1713" y="2381"/>
                    </a:cubicBezTo>
                    <a:lnTo>
                      <a:pt x="1476" y="2486"/>
                    </a:lnTo>
                    <a:cubicBezTo>
                      <a:pt x="1471" y="2488"/>
                      <a:pt x="1465" y="2489"/>
                      <a:pt x="1460" y="2489"/>
                    </a:cubicBezTo>
                    <a:cubicBezTo>
                      <a:pt x="1452" y="2489"/>
                      <a:pt x="1444" y="2487"/>
                      <a:pt x="1437" y="2483"/>
                    </a:cubicBezTo>
                    <a:cubicBezTo>
                      <a:pt x="1426" y="2475"/>
                      <a:pt x="1419" y="2463"/>
                      <a:pt x="1419" y="2449"/>
                    </a:cubicBezTo>
                    <a:lnTo>
                      <a:pt x="1419" y="1841"/>
                    </a:lnTo>
                    <a:cubicBezTo>
                      <a:pt x="1419" y="1827"/>
                      <a:pt x="1426" y="1814"/>
                      <a:pt x="1438" y="1807"/>
                    </a:cubicBezTo>
                    <a:lnTo>
                      <a:pt x="1676" y="1659"/>
                    </a:lnTo>
                    <a:cubicBezTo>
                      <a:pt x="1688" y="1651"/>
                      <a:pt x="1704" y="1651"/>
                      <a:pt x="1716" y="1658"/>
                    </a:cubicBezTo>
                    <a:cubicBezTo>
                      <a:pt x="1729" y="1665"/>
                      <a:pt x="1737" y="1678"/>
                      <a:pt x="1737" y="1693"/>
                    </a:cubicBezTo>
                    <a:lnTo>
                      <a:pt x="1737" y="2344"/>
                    </a:lnTo>
                    <a:lnTo>
                      <a:pt x="1737" y="2344"/>
                    </a:lnTo>
                    <a:close/>
                    <a:moveTo>
                      <a:pt x="2329" y="5112"/>
                    </a:moveTo>
                    <a:cubicBezTo>
                      <a:pt x="2329" y="5124"/>
                      <a:pt x="2323" y="5136"/>
                      <a:pt x="2313" y="5144"/>
                    </a:cubicBezTo>
                    <a:cubicBezTo>
                      <a:pt x="2306" y="5149"/>
                      <a:pt x="2297" y="5152"/>
                      <a:pt x="2289" y="5152"/>
                    </a:cubicBezTo>
                    <a:cubicBezTo>
                      <a:pt x="2285" y="5152"/>
                      <a:pt x="2281" y="5152"/>
                      <a:pt x="2278" y="5151"/>
                    </a:cubicBezTo>
                    <a:lnTo>
                      <a:pt x="1960" y="5062"/>
                    </a:lnTo>
                    <a:cubicBezTo>
                      <a:pt x="1942" y="5058"/>
                      <a:pt x="1930" y="5042"/>
                      <a:pt x="1930" y="5024"/>
                    </a:cubicBezTo>
                    <a:lnTo>
                      <a:pt x="1930" y="4323"/>
                    </a:lnTo>
                    <a:cubicBezTo>
                      <a:pt x="1930" y="4312"/>
                      <a:pt x="1935" y="4301"/>
                      <a:pt x="1943" y="4293"/>
                    </a:cubicBezTo>
                    <a:cubicBezTo>
                      <a:pt x="1952" y="4286"/>
                      <a:pt x="1963" y="4282"/>
                      <a:pt x="1974" y="4283"/>
                    </a:cubicBezTo>
                    <a:lnTo>
                      <a:pt x="2292" y="4314"/>
                    </a:lnTo>
                    <a:cubicBezTo>
                      <a:pt x="2313" y="4316"/>
                      <a:pt x="2329" y="4334"/>
                      <a:pt x="2329" y="4354"/>
                    </a:cubicBezTo>
                    <a:lnTo>
                      <a:pt x="2329" y="5112"/>
                    </a:lnTo>
                    <a:close/>
                    <a:moveTo>
                      <a:pt x="2329" y="3597"/>
                    </a:moveTo>
                    <a:cubicBezTo>
                      <a:pt x="2329" y="3618"/>
                      <a:pt x="2313" y="3635"/>
                      <a:pt x="2292" y="3637"/>
                    </a:cubicBezTo>
                    <a:lnTo>
                      <a:pt x="1974" y="3663"/>
                    </a:lnTo>
                    <a:cubicBezTo>
                      <a:pt x="1973" y="3663"/>
                      <a:pt x="1971" y="3664"/>
                      <a:pt x="1970" y="3664"/>
                    </a:cubicBezTo>
                    <a:cubicBezTo>
                      <a:pt x="1960" y="3664"/>
                      <a:pt x="1951" y="3660"/>
                      <a:pt x="1943" y="3653"/>
                    </a:cubicBezTo>
                    <a:cubicBezTo>
                      <a:pt x="1935" y="3645"/>
                      <a:pt x="1930" y="3634"/>
                      <a:pt x="1930" y="3623"/>
                    </a:cubicBezTo>
                    <a:lnTo>
                      <a:pt x="1930" y="2923"/>
                    </a:lnTo>
                    <a:cubicBezTo>
                      <a:pt x="1930" y="2905"/>
                      <a:pt x="1942" y="2889"/>
                      <a:pt x="1960" y="2884"/>
                    </a:cubicBezTo>
                    <a:lnTo>
                      <a:pt x="2278" y="2800"/>
                    </a:lnTo>
                    <a:cubicBezTo>
                      <a:pt x="2290" y="2797"/>
                      <a:pt x="2303" y="2800"/>
                      <a:pt x="2313" y="2807"/>
                    </a:cubicBezTo>
                    <a:cubicBezTo>
                      <a:pt x="2323" y="2815"/>
                      <a:pt x="2329" y="2827"/>
                      <a:pt x="2329" y="2839"/>
                    </a:cubicBezTo>
                    <a:lnTo>
                      <a:pt x="2329" y="3597"/>
                    </a:lnTo>
                    <a:lnTo>
                      <a:pt x="2329" y="3597"/>
                    </a:lnTo>
                    <a:close/>
                    <a:moveTo>
                      <a:pt x="2329" y="2082"/>
                    </a:moveTo>
                    <a:cubicBezTo>
                      <a:pt x="2329" y="2098"/>
                      <a:pt x="2319" y="2112"/>
                      <a:pt x="2305" y="2119"/>
                    </a:cubicBezTo>
                    <a:lnTo>
                      <a:pt x="1987" y="2260"/>
                    </a:lnTo>
                    <a:cubicBezTo>
                      <a:pt x="1982" y="2262"/>
                      <a:pt x="1976" y="2263"/>
                      <a:pt x="1970" y="2263"/>
                    </a:cubicBezTo>
                    <a:cubicBezTo>
                      <a:pt x="1963" y="2263"/>
                      <a:pt x="1955" y="2261"/>
                      <a:pt x="1949" y="2257"/>
                    </a:cubicBezTo>
                    <a:cubicBezTo>
                      <a:pt x="1937" y="2249"/>
                      <a:pt x="1930" y="2236"/>
                      <a:pt x="1930" y="2223"/>
                    </a:cubicBezTo>
                    <a:lnTo>
                      <a:pt x="1930" y="1523"/>
                    </a:lnTo>
                    <a:cubicBezTo>
                      <a:pt x="1930" y="1509"/>
                      <a:pt x="1938" y="1496"/>
                      <a:pt x="1949" y="1489"/>
                    </a:cubicBezTo>
                    <a:lnTo>
                      <a:pt x="2267" y="1290"/>
                    </a:lnTo>
                    <a:cubicBezTo>
                      <a:pt x="2280" y="1282"/>
                      <a:pt x="2295" y="1282"/>
                      <a:pt x="2308" y="1289"/>
                    </a:cubicBezTo>
                    <a:cubicBezTo>
                      <a:pt x="2321" y="1296"/>
                      <a:pt x="2329" y="1310"/>
                      <a:pt x="2329" y="1324"/>
                    </a:cubicBezTo>
                    <a:lnTo>
                      <a:pt x="2329" y="2082"/>
                    </a:lnTo>
                    <a:lnTo>
                      <a:pt x="2329" y="2082"/>
                    </a:lnTo>
                    <a:close/>
                    <a:moveTo>
                      <a:pt x="3152" y="5341"/>
                    </a:moveTo>
                    <a:cubicBezTo>
                      <a:pt x="3152" y="5352"/>
                      <a:pt x="3147" y="5364"/>
                      <a:pt x="3139" y="5372"/>
                    </a:cubicBezTo>
                    <a:cubicBezTo>
                      <a:pt x="3124" y="5387"/>
                      <a:pt x="3104" y="5387"/>
                      <a:pt x="3098" y="5387"/>
                    </a:cubicBezTo>
                    <a:lnTo>
                      <a:pt x="3097" y="5387"/>
                    </a:lnTo>
                    <a:cubicBezTo>
                      <a:pt x="3018" y="5387"/>
                      <a:pt x="2710" y="5276"/>
                      <a:pt x="2650" y="5254"/>
                    </a:cubicBezTo>
                    <a:cubicBezTo>
                      <a:pt x="2634" y="5248"/>
                      <a:pt x="2623" y="5233"/>
                      <a:pt x="2623" y="5216"/>
                    </a:cubicBezTo>
                    <a:lnTo>
                      <a:pt x="2623" y="4391"/>
                    </a:lnTo>
                    <a:cubicBezTo>
                      <a:pt x="2623" y="4380"/>
                      <a:pt x="2628" y="4369"/>
                      <a:pt x="2636" y="4361"/>
                    </a:cubicBezTo>
                    <a:cubicBezTo>
                      <a:pt x="2645" y="4354"/>
                      <a:pt x="2656" y="4350"/>
                      <a:pt x="2667" y="4351"/>
                    </a:cubicBezTo>
                    <a:lnTo>
                      <a:pt x="3115" y="4395"/>
                    </a:lnTo>
                    <a:cubicBezTo>
                      <a:pt x="3136" y="4397"/>
                      <a:pt x="3152" y="4414"/>
                      <a:pt x="3152" y="4435"/>
                    </a:cubicBezTo>
                    <a:cubicBezTo>
                      <a:pt x="3152" y="4444"/>
                      <a:pt x="3152" y="5302"/>
                      <a:pt x="3152" y="5341"/>
                    </a:cubicBezTo>
                    <a:close/>
                    <a:moveTo>
                      <a:pt x="3152" y="3529"/>
                    </a:moveTo>
                    <a:cubicBezTo>
                      <a:pt x="3152" y="3550"/>
                      <a:pt x="3136" y="3567"/>
                      <a:pt x="3115" y="3569"/>
                    </a:cubicBezTo>
                    <a:lnTo>
                      <a:pt x="2667" y="3606"/>
                    </a:lnTo>
                    <a:cubicBezTo>
                      <a:pt x="2665" y="3606"/>
                      <a:pt x="2664" y="3606"/>
                      <a:pt x="2663" y="3606"/>
                    </a:cubicBezTo>
                    <a:cubicBezTo>
                      <a:pt x="2653" y="3606"/>
                      <a:pt x="2643" y="3602"/>
                      <a:pt x="2636" y="3595"/>
                    </a:cubicBezTo>
                    <a:cubicBezTo>
                      <a:pt x="2628" y="3588"/>
                      <a:pt x="2623" y="3577"/>
                      <a:pt x="2623" y="3566"/>
                    </a:cubicBezTo>
                    <a:lnTo>
                      <a:pt x="2623" y="2741"/>
                    </a:lnTo>
                    <a:cubicBezTo>
                      <a:pt x="2623" y="2722"/>
                      <a:pt x="2635" y="2706"/>
                      <a:pt x="2653" y="2702"/>
                    </a:cubicBezTo>
                    <a:lnTo>
                      <a:pt x="3101" y="2584"/>
                    </a:lnTo>
                    <a:cubicBezTo>
                      <a:pt x="3113" y="2581"/>
                      <a:pt x="3126" y="2583"/>
                      <a:pt x="3136" y="2591"/>
                    </a:cubicBezTo>
                    <a:cubicBezTo>
                      <a:pt x="3146" y="2599"/>
                      <a:pt x="3152" y="2610"/>
                      <a:pt x="3152" y="2623"/>
                    </a:cubicBezTo>
                    <a:lnTo>
                      <a:pt x="3152" y="3529"/>
                    </a:lnTo>
                    <a:lnTo>
                      <a:pt x="3152" y="3529"/>
                    </a:lnTo>
                    <a:close/>
                    <a:moveTo>
                      <a:pt x="3152" y="1717"/>
                    </a:moveTo>
                    <a:cubicBezTo>
                      <a:pt x="3152" y="1733"/>
                      <a:pt x="3142" y="1748"/>
                      <a:pt x="3128" y="1754"/>
                    </a:cubicBezTo>
                    <a:lnTo>
                      <a:pt x="2680" y="1953"/>
                    </a:lnTo>
                    <a:cubicBezTo>
                      <a:pt x="2674" y="1955"/>
                      <a:pt x="2669" y="1956"/>
                      <a:pt x="2663" y="1956"/>
                    </a:cubicBezTo>
                    <a:cubicBezTo>
                      <a:pt x="2656" y="1956"/>
                      <a:pt x="2648" y="1954"/>
                      <a:pt x="2641" y="1950"/>
                    </a:cubicBezTo>
                    <a:cubicBezTo>
                      <a:pt x="2630" y="1942"/>
                      <a:pt x="2623" y="1930"/>
                      <a:pt x="2623" y="1916"/>
                    </a:cubicBezTo>
                    <a:lnTo>
                      <a:pt x="2623" y="1091"/>
                    </a:lnTo>
                    <a:cubicBezTo>
                      <a:pt x="2623" y="1077"/>
                      <a:pt x="2630" y="1064"/>
                      <a:pt x="2642" y="1057"/>
                    </a:cubicBezTo>
                    <a:lnTo>
                      <a:pt x="3090" y="777"/>
                    </a:lnTo>
                    <a:cubicBezTo>
                      <a:pt x="3103" y="769"/>
                      <a:pt x="3118" y="769"/>
                      <a:pt x="3131" y="776"/>
                    </a:cubicBezTo>
                    <a:cubicBezTo>
                      <a:pt x="3144" y="783"/>
                      <a:pt x="3152" y="797"/>
                      <a:pt x="3152" y="811"/>
                    </a:cubicBezTo>
                    <a:lnTo>
                      <a:pt x="3152" y="1717"/>
                    </a:lnTo>
                    <a:lnTo>
                      <a:pt x="3152" y="1717"/>
                    </a:lnTo>
                    <a:close/>
                    <a:moveTo>
                      <a:pt x="4934" y="1266"/>
                    </a:moveTo>
                    <a:cubicBezTo>
                      <a:pt x="4934" y="1252"/>
                      <a:pt x="4941" y="1240"/>
                      <a:pt x="4952" y="1232"/>
                    </a:cubicBezTo>
                    <a:cubicBezTo>
                      <a:pt x="4963" y="1225"/>
                      <a:pt x="4978" y="1224"/>
                      <a:pt x="4990" y="1229"/>
                    </a:cubicBezTo>
                    <a:lnTo>
                      <a:pt x="5469" y="1436"/>
                    </a:lnTo>
                    <a:cubicBezTo>
                      <a:pt x="5483" y="1442"/>
                      <a:pt x="5493" y="1457"/>
                      <a:pt x="5493" y="1473"/>
                    </a:cubicBezTo>
                    <a:lnTo>
                      <a:pt x="5493" y="2187"/>
                    </a:lnTo>
                    <a:cubicBezTo>
                      <a:pt x="5493" y="2200"/>
                      <a:pt x="5487" y="2212"/>
                      <a:pt x="5477" y="2220"/>
                    </a:cubicBezTo>
                    <a:cubicBezTo>
                      <a:pt x="5470" y="2225"/>
                      <a:pt x="5461" y="2228"/>
                      <a:pt x="5453" y="2228"/>
                    </a:cubicBezTo>
                    <a:cubicBezTo>
                      <a:pt x="5449" y="2228"/>
                      <a:pt x="5445" y="2227"/>
                      <a:pt x="5441" y="2226"/>
                    </a:cubicBezTo>
                    <a:lnTo>
                      <a:pt x="4963" y="2079"/>
                    </a:lnTo>
                    <a:cubicBezTo>
                      <a:pt x="4946" y="2074"/>
                      <a:pt x="4934" y="2058"/>
                      <a:pt x="4934" y="2040"/>
                    </a:cubicBezTo>
                    <a:lnTo>
                      <a:pt x="4934" y="1266"/>
                    </a:lnTo>
                    <a:lnTo>
                      <a:pt x="4934" y="1266"/>
                    </a:lnTo>
                    <a:close/>
                    <a:moveTo>
                      <a:pt x="4934" y="2815"/>
                    </a:moveTo>
                    <a:cubicBezTo>
                      <a:pt x="4934" y="2803"/>
                      <a:pt x="4939" y="2791"/>
                      <a:pt x="4948" y="2784"/>
                    </a:cubicBezTo>
                    <a:cubicBezTo>
                      <a:pt x="4958" y="2776"/>
                      <a:pt x="4970" y="2773"/>
                      <a:pt x="4981" y="2775"/>
                    </a:cubicBezTo>
                    <a:lnTo>
                      <a:pt x="5460" y="2862"/>
                    </a:lnTo>
                    <a:cubicBezTo>
                      <a:pt x="5479" y="2866"/>
                      <a:pt x="5493" y="2882"/>
                      <a:pt x="5493" y="2902"/>
                    </a:cubicBezTo>
                    <a:lnTo>
                      <a:pt x="5493" y="3623"/>
                    </a:lnTo>
                    <a:cubicBezTo>
                      <a:pt x="5493" y="3634"/>
                      <a:pt x="5488" y="3645"/>
                      <a:pt x="5480" y="3653"/>
                    </a:cubicBezTo>
                    <a:cubicBezTo>
                      <a:pt x="5473" y="3660"/>
                      <a:pt x="5463" y="3664"/>
                      <a:pt x="5453" y="3664"/>
                    </a:cubicBezTo>
                    <a:cubicBezTo>
                      <a:pt x="5452" y="3664"/>
                      <a:pt x="5451" y="3663"/>
                      <a:pt x="5450" y="3663"/>
                    </a:cubicBezTo>
                    <a:lnTo>
                      <a:pt x="4971" y="3629"/>
                    </a:lnTo>
                    <a:cubicBezTo>
                      <a:pt x="4950" y="3628"/>
                      <a:pt x="4934" y="3610"/>
                      <a:pt x="4934" y="3589"/>
                    </a:cubicBezTo>
                    <a:lnTo>
                      <a:pt x="4934" y="2815"/>
                    </a:lnTo>
                    <a:close/>
                    <a:moveTo>
                      <a:pt x="3688" y="727"/>
                    </a:moveTo>
                    <a:cubicBezTo>
                      <a:pt x="3688" y="714"/>
                      <a:pt x="3695" y="701"/>
                      <a:pt x="3706" y="694"/>
                    </a:cubicBezTo>
                    <a:cubicBezTo>
                      <a:pt x="3718" y="686"/>
                      <a:pt x="3732" y="685"/>
                      <a:pt x="3744" y="690"/>
                    </a:cubicBezTo>
                    <a:lnTo>
                      <a:pt x="4424" y="984"/>
                    </a:lnTo>
                    <a:cubicBezTo>
                      <a:pt x="4439" y="991"/>
                      <a:pt x="4449" y="1005"/>
                      <a:pt x="4449" y="1021"/>
                    </a:cubicBezTo>
                    <a:lnTo>
                      <a:pt x="4449" y="1867"/>
                    </a:lnTo>
                    <a:cubicBezTo>
                      <a:pt x="4449" y="1879"/>
                      <a:pt x="4442" y="1891"/>
                      <a:pt x="4432" y="1899"/>
                    </a:cubicBezTo>
                    <a:cubicBezTo>
                      <a:pt x="4425" y="1904"/>
                      <a:pt x="4417" y="1907"/>
                      <a:pt x="4408" y="1907"/>
                    </a:cubicBezTo>
                    <a:cubicBezTo>
                      <a:pt x="4404" y="1907"/>
                      <a:pt x="4400" y="1906"/>
                      <a:pt x="4396" y="1905"/>
                    </a:cubicBezTo>
                    <a:lnTo>
                      <a:pt x="3717" y="1696"/>
                    </a:lnTo>
                    <a:cubicBezTo>
                      <a:pt x="3700" y="1691"/>
                      <a:pt x="3688" y="1675"/>
                      <a:pt x="3688" y="1658"/>
                    </a:cubicBezTo>
                    <a:lnTo>
                      <a:pt x="3688" y="727"/>
                    </a:lnTo>
                    <a:lnTo>
                      <a:pt x="3688" y="727"/>
                    </a:lnTo>
                    <a:close/>
                    <a:moveTo>
                      <a:pt x="3688" y="3518"/>
                    </a:moveTo>
                    <a:lnTo>
                      <a:pt x="3688" y="2588"/>
                    </a:lnTo>
                    <a:cubicBezTo>
                      <a:pt x="3688" y="2576"/>
                      <a:pt x="3694" y="2564"/>
                      <a:pt x="3703" y="2557"/>
                    </a:cubicBezTo>
                    <a:cubicBezTo>
                      <a:pt x="3712" y="2549"/>
                      <a:pt x="3724" y="2546"/>
                      <a:pt x="3736" y="2548"/>
                    </a:cubicBezTo>
                    <a:lnTo>
                      <a:pt x="4415" y="2672"/>
                    </a:lnTo>
                    <a:cubicBezTo>
                      <a:pt x="4434" y="2676"/>
                      <a:pt x="4448" y="2692"/>
                      <a:pt x="4448" y="2712"/>
                    </a:cubicBezTo>
                    <a:lnTo>
                      <a:pt x="4448" y="3557"/>
                    </a:lnTo>
                    <a:cubicBezTo>
                      <a:pt x="4448" y="3568"/>
                      <a:pt x="4444" y="3579"/>
                      <a:pt x="4436" y="3586"/>
                    </a:cubicBezTo>
                    <a:cubicBezTo>
                      <a:pt x="4428" y="3593"/>
                      <a:pt x="4418" y="3597"/>
                      <a:pt x="4408" y="3597"/>
                    </a:cubicBezTo>
                    <a:cubicBezTo>
                      <a:pt x="4407" y="3597"/>
                      <a:pt x="4407" y="3597"/>
                      <a:pt x="4406" y="3597"/>
                    </a:cubicBezTo>
                    <a:lnTo>
                      <a:pt x="3726" y="3558"/>
                    </a:lnTo>
                    <a:cubicBezTo>
                      <a:pt x="3705" y="3557"/>
                      <a:pt x="3688" y="3539"/>
                      <a:pt x="3688" y="3518"/>
                    </a:cubicBezTo>
                    <a:close/>
                    <a:moveTo>
                      <a:pt x="5014" y="6300"/>
                    </a:moveTo>
                    <a:cubicBezTo>
                      <a:pt x="5014" y="6317"/>
                      <a:pt x="5004" y="6331"/>
                      <a:pt x="4989" y="6338"/>
                    </a:cubicBezTo>
                    <a:lnTo>
                      <a:pt x="4099" y="6676"/>
                    </a:lnTo>
                    <a:cubicBezTo>
                      <a:pt x="4094" y="6677"/>
                      <a:pt x="4089" y="6678"/>
                      <a:pt x="4085" y="6678"/>
                    </a:cubicBezTo>
                    <a:cubicBezTo>
                      <a:pt x="4077" y="6678"/>
                      <a:pt x="4069" y="6676"/>
                      <a:pt x="4062" y="6671"/>
                    </a:cubicBezTo>
                    <a:cubicBezTo>
                      <a:pt x="4051" y="6664"/>
                      <a:pt x="4045" y="6651"/>
                      <a:pt x="4045" y="6638"/>
                    </a:cubicBezTo>
                    <a:lnTo>
                      <a:pt x="4045" y="4424"/>
                    </a:lnTo>
                    <a:cubicBezTo>
                      <a:pt x="4045" y="4403"/>
                      <a:pt x="4061" y="4385"/>
                      <a:pt x="4082" y="4384"/>
                    </a:cubicBezTo>
                    <a:lnTo>
                      <a:pt x="4972" y="4323"/>
                    </a:lnTo>
                    <a:cubicBezTo>
                      <a:pt x="4983" y="4323"/>
                      <a:pt x="4994" y="4327"/>
                      <a:pt x="5002" y="4334"/>
                    </a:cubicBezTo>
                    <a:cubicBezTo>
                      <a:pt x="5010" y="4342"/>
                      <a:pt x="5015" y="4352"/>
                      <a:pt x="5015" y="4364"/>
                    </a:cubicBezTo>
                    <a:lnTo>
                      <a:pt x="5015" y="6300"/>
                    </a:lnTo>
                    <a:lnTo>
                      <a:pt x="5014" y="6300"/>
                    </a:lnTo>
                    <a:close/>
                    <a:moveTo>
                      <a:pt x="6087" y="5892"/>
                    </a:moveTo>
                    <a:cubicBezTo>
                      <a:pt x="6087" y="5909"/>
                      <a:pt x="6076" y="5924"/>
                      <a:pt x="6061" y="5930"/>
                    </a:cubicBezTo>
                    <a:lnTo>
                      <a:pt x="5467" y="6156"/>
                    </a:lnTo>
                    <a:cubicBezTo>
                      <a:pt x="5462" y="6157"/>
                      <a:pt x="5458" y="6158"/>
                      <a:pt x="5453" y="6158"/>
                    </a:cubicBezTo>
                    <a:cubicBezTo>
                      <a:pt x="5445" y="6158"/>
                      <a:pt x="5437" y="6156"/>
                      <a:pt x="5430" y="6151"/>
                    </a:cubicBezTo>
                    <a:cubicBezTo>
                      <a:pt x="5419" y="6144"/>
                      <a:pt x="5413" y="6131"/>
                      <a:pt x="5413" y="6118"/>
                    </a:cubicBezTo>
                    <a:lnTo>
                      <a:pt x="5413" y="4331"/>
                    </a:lnTo>
                    <a:cubicBezTo>
                      <a:pt x="5413" y="4310"/>
                      <a:pt x="5429" y="4293"/>
                      <a:pt x="5450" y="4291"/>
                    </a:cubicBezTo>
                    <a:lnTo>
                      <a:pt x="6044" y="4251"/>
                    </a:lnTo>
                    <a:cubicBezTo>
                      <a:pt x="6055" y="4250"/>
                      <a:pt x="6066" y="4254"/>
                      <a:pt x="6074" y="4262"/>
                    </a:cubicBezTo>
                    <a:cubicBezTo>
                      <a:pt x="6082" y="4269"/>
                      <a:pt x="6087" y="4280"/>
                      <a:pt x="6087" y="4291"/>
                    </a:cubicBezTo>
                    <a:lnTo>
                      <a:pt x="6087" y="5892"/>
                    </a:lnTo>
                    <a:close/>
                    <a:moveTo>
                      <a:pt x="6258" y="3660"/>
                    </a:moveTo>
                    <a:cubicBezTo>
                      <a:pt x="6258" y="3671"/>
                      <a:pt x="6253" y="3682"/>
                      <a:pt x="6245" y="3690"/>
                    </a:cubicBezTo>
                    <a:cubicBezTo>
                      <a:pt x="6238" y="3697"/>
                      <a:pt x="6228" y="3701"/>
                      <a:pt x="6218" y="3701"/>
                    </a:cubicBezTo>
                    <a:lnTo>
                      <a:pt x="6215" y="3701"/>
                    </a:lnTo>
                    <a:lnTo>
                      <a:pt x="5860" y="3680"/>
                    </a:lnTo>
                    <a:cubicBezTo>
                      <a:pt x="5839" y="3679"/>
                      <a:pt x="5822" y="3662"/>
                      <a:pt x="5822" y="3640"/>
                    </a:cubicBezTo>
                    <a:lnTo>
                      <a:pt x="5822" y="2977"/>
                    </a:lnTo>
                    <a:cubicBezTo>
                      <a:pt x="5822" y="2965"/>
                      <a:pt x="5828" y="2953"/>
                      <a:pt x="5837" y="2946"/>
                    </a:cubicBezTo>
                    <a:cubicBezTo>
                      <a:pt x="5846" y="2938"/>
                      <a:pt x="5858" y="2935"/>
                      <a:pt x="5870" y="2937"/>
                    </a:cubicBezTo>
                    <a:lnTo>
                      <a:pt x="6225" y="3002"/>
                    </a:lnTo>
                    <a:cubicBezTo>
                      <a:pt x="6244" y="3005"/>
                      <a:pt x="6258" y="3022"/>
                      <a:pt x="6258" y="3041"/>
                    </a:cubicBezTo>
                    <a:lnTo>
                      <a:pt x="6258" y="3660"/>
                    </a:lnTo>
                    <a:lnTo>
                      <a:pt x="6258" y="3660"/>
                    </a:lnTo>
                    <a:close/>
                    <a:moveTo>
                      <a:pt x="6258" y="2422"/>
                    </a:moveTo>
                    <a:cubicBezTo>
                      <a:pt x="6258" y="2435"/>
                      <a:pt x="6252" y="2447"/>
                      <a:pt x="6242" y="2455"/>
                    </a:cubicBezTo>
                    <a:cubicBezTo>
                      <a:pt x="6235" y="2460"/>
                      <a:pt x="6226" y="2463"/>
                      <a:pt x="6218" y="2463"/>
                    </a:cubicBezTo>
                    <a:cubicBezTo>
                      <a:pt x="6214" y="2463"/>
                      <a:pt x="6210" y="2462"/>
                      <a:pt x="6206" y="2461"/>
                    </a:cubicBezTo>
                    <a:lnTo>
                      <a:pt x="5851" y="2352"/>
                    </a:lnTo>
                    <a:cubicBezTo>
                      <a:pt x="5834" y="2346"/>
                      <a:pt x="5823" y="2331"/>
                      <a:pt x="5823" y="2313"/>
                    </a:cubicBezTo>
                    <a:lnTo>
                      <a:pt x="5823" y="1650"/>
                    </a:lnTo>
                    <a:cubicBezTo>
                      <a:pt x="5823" y="1636"/>
                      <a:pt x="5829" y="1624"/>
                      <a:pt x="5841" y="1616"/>
                    </a:cubicBezTo>
                    <a:cubicBezTo>
                      <a:pt x="5852" y="1609"/>
                      <a:pt x="5866" y="1608"/>
                      <a:pt x="5879" y="1613"/>
                    </a:cubicBezTo>
                    <a:lnTo>
                      <a:pt x="6234" y="1766"/>
                    </a:lnTo>
                    <a:cubicBezTo>
                      <a:pt x="6249" y="1773"/>
                      <a:pt x="6258" y="1787"/>
                      <a:pt x="6258" y="1803"/>
                    </a:cubicBezTo>
                    <a:lnTo>
                      <a:pt x="6258" y="2422"/>
                    </a:lnTo>
                    <a:lnTo>
                      <a:pt x="6258" y="2422"/>
                    </a:lnTo>
                    <a:close/>
                    <a:moveTo>
                      <a:pt x="6968" y="4762"/>
                    </a:moveTo>
                    <a:cubicBezTo>
                      <a:pt x="6968" y="4781"/>
                      <a:pt x="6954" y="4798"/>
                      <a:pt x="6935" y="4801"/>
                    </a:cubicBezTo>
                    <a:lnTo>
                      <a:pt x="6677" y="4851"/>
                    </a:lnTo>
                    <a:cubicBezTo>
                      <a:pt x="6674" y="4852"/>
                      <a:pt x="6672" y="4852"/>
                      <a:pt x="6669" y="4852"/>
                    </a:cubicBezTo>
                    <a:cubicBezTo>
                      <a:pt x="6660" y="4852"/>
                      <a:pt x="6651" y="4848"/>
                      <a:pt x="6644" y="4842"/>
                    </a:cubicBezTo>
                    <a:cubicBezTo>
                      <a:pt x="6635" y="4835"/>
                      <a:pt x="6629" y="4824"/>
                      <a:pt x="6629" y="4812"/>
                    </a:cubicBezTo>
                    <a:lnTo>
                      <a:pt x="6629" y="4249"/>
                    </a:lnTo>
                    <a:cubicBezTo>
                      <a:pt x="6629" y="4228"/>
                      <a:pt x="6646" y="4210"/>
                      <a:pt x="6667" y="4209"/>
                    </a:cubicBezTo>
                    <a:lnTo>
                      <a:pt x="6925" y="4191"/>
                    </a:lnTo>
                    <a:cubicBezTo>
                      <a:pt x="6936" y="4191"/>
                      <a:pt x="6947" y="4195"/>
                      <a:pt x="6955" y="4202"/>
                    </a:cubicBezTo>
                    <a:cubicBezTo>
                      <a:pt x="6963" y="4210"/>
                      <a:pt x="6968" y="4220"/>
                      <a:pt x="6968" y="4232"/>
                    </a:cubicBezTo>
                    <a:lnTo>
                      <a:pt x="6968" y="4762"/>
                    </a:lnTo>
                    <a:lnTo>
                      <a:pt x="6968" y="4762"/>
                    </a:lnTo>
                    <a:close/>
                    <a:moveTo>
                      <a:pt x="6968" y="3701"/>
                    </a:moveTo>
                    <a:cubicBezTo>
                      <a:pt x="6968" y="3712"/>
                      <a:pt x="6963" y="3723"/>
                      <a:pt x="6955" y="3730"/>
                    </a:cubicBezTo>
                    <a:cubicBezTo>
                      <a:pt x="6947" y="3737"/>
                      <a:pt x="6938" y="3741"/>
                      <a:pt x="6927" y="3741"/>
                    </a:cubicBezTo>
                    <a:lnTo>
                      <a:pt x="6925" y="3741"/>
                    </a:lnTo>
                    <a:lnTo>
                      <a:pt x="6667" y="3726"/>
                    </a:lnTo>
                    <a:cubicBezTo>
                      <a:pt x="6646" y="3725"/>
                      <a:pt x="6629" y="3708"/>
                      <a:pt x="6629" y="3686"/>
                    </a:cubicBezTo>
                    <a:lnTo>
                      <a:pt x="6629" y="3124"/>
                    </a:lnTo>
                    <a:cubicBezTo>
                      <a:pt x="6629" y="3112"/>
                      <a:pt x="6634" y="3101"/>
                      <a:pt x="6644" y="3093"/>
                    </a:cubicBezTo>
                    <a:cubicBezTo>
                      <a:pt x="6653" y="3085"/>
                      <a:pt x="6665" y="3082"/>
                      <a:pt x="6677" y="3084"/>
                    </a:cubicBezTo>
                    <a:lnTo>
                      <a:pt x="6934" y="3131"/>
                    </a:lnTo>
                    <a:cubicBezTo>
                      <a:pt x="6953" y="3135"/>
                      <a:pt x="6967" y="3151"/>
                      <a:pt x="6967" y="3171"/>
                    </a:cubicBezTo>
                    <a:lnTo>
                      <a:pt x="6967" y="3701"/>
                    </a:lnTo>
                    <a:lnTo>
                      <a:pt x="6968" y="3701"/>
                    </a:lnTo>
                    <a:close/>
                    <a:moveTo>
                      <a:pt x="7404" y="4678"/>
                    </a:moveTo>
                    <a:cubicBezTo>
                      <a:pt x="7404" y="4697"/>
                      <a:pt x="7390" y="4714"/>
                      <a:pt x="7371" y="4717"/>
                    </a:cubicBezTo>
                    <a:lnTo>
                      <a:pt x="7165" y="4757"/>
                    </a:lnTo>
                    <a:cubicBezTo>
                      <a:pt x="7162" y="4757"/>
                      <a:pt x="7160" y="4758"/>
                      <a:pt x="7157" y="4758"/>
                    </a:cubicBezTo>
                    <a:cubicBezTo>
                      <a:pt x="7148" y="4758"/>
                      <a:pt x="7139" y="4754"/>
                      <a:pt x="7132" y="4748"/>
                    </a:cubicBezTo>
                    <a:cubicBezTo>
                      <a:pt x="7122" y="4741"/>
                      <a:pt x="7117" y="4729"/>
                      <a:pt x="7117" y="4717"/>
                    </a:cubicBezTo>
                    <a:lnTo>
                      <a:pt x="7117" y="4216"/>
                    </a:lnTo>
                    <a:cubicBezTo>
                      <a:pt x="7117" y="4195"/>
                      <a:pt x="7134" y="4177"/>
                      <a:pt x="7155" y="4176"/>
                    </a:cubicBezTo>
                    <a:lnTo>
                      <a:pt x="7361" y="4162"/>
                    </a:lnTo>
                    <a:cubicBezTo>
                      <a:pt x="7372" y="4161"/>
                      <a:pt x="7383" y="4165"/>
                      <a:pt x="7391" y="4172"/>
                    </a:cubicBezTo>
                    <a:cubicBezTo>
                      <a:pt x="7399" y="4180"/>
                      <a:pt x="7404" y="4191"/>
                      <a:pt x="7404" y="4202"/>
                    </a:cubicBezTo>
                    <a:lnTo>
                      <a:pt x="7404" y="4678"/>
                    </a:lnTo>
                    <a:lnTo>
                      <a:pt x="7404" y="4678"/>
                    </a:lnTo>
                    <a:close/>
                    <a:moveTo>
                      <a:pt x="7404" y="3726"/>
                    </a:moveTo>
                    <a:cubicBezTo>
                      <a:pt x="7404" y="3737"/>
                      <a:pt x="7399" y="3748"/>
                      <a:pt x="7391" y="3755"/>
                    </a:cubicBezTo>
                    <a:cubicBezTo>
                      <a:pt x="7384" y="3762"/>
                      <a:pt x="7374" y="3766"/>
                      <a:pt x="7364" y="3766"/>
                    </a:cubicBezTo>
                    <a:cubicBezTo>
                      <a:pt x="7363" y="3766"/>
                      <a:pt x="7362" y="3766"/>
                      <a:pt x="7361" y="3766"/>
                    </a:cubicBezTo>
                    <a:lnTo>
                      <a:pt x="7155" y="3754"/>
                    </a:lnTo>
                    <a:cubicBezTo>
                      <a:pt x="7134" y="3753"/>
                      <a:pt x="7117" y="3736"/>
                      <a:pt x="7117" y="3714"/>
                    </a:cubicBezTo>
                    <a:lnTo>
                      <a:pt x="7117" y="3219"/>
                    </a:lnTo>
                    <a:cubicBezTo>
                      <a:pt x="7117" y="3207"/>
                      <a:pt x="7122" y="3196"/>
                      <a:pt x="7131" y="3188"/>
                    </a:cubicBezTo>
                    <a:cubicBezTo>
                      <a:pt x="7140" y="3181"/>
                      <a:pt x="7152" y="3177"/>
                      <a:pt x="7164" y="3179"/>
                    </a:cubicBezTo>
                    <a:lnTo>
                      <a:pt x="7370" y="3210"/>
                    </a:lnTo>
                    <a:cubicBezTo>
                      <a:pt x="7390" y="3213"/>
                      <a:pt x="7404" y="3230"/>
                      <a:pt x="7404" y="3250"/>
                    </a:cubicBezTo>
                    <a:lnTo>
                      <a:pt x="7404" y="3726"/>
                    </a:lnTo>
                    <a:lnTo>
                      <a:pt x="7404" y="37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EF30FCF-7D69-40D5-A3AC-F531C83862AD}"/>
                </a:ext>
              </a:extLst>
            </p:cNvPr>
            <p:cNvCxnSpPr>
              <a:cxnSpLocks/>
            </p:cNvCxnSpPr>
            <p:nvPr/>
          </p:nvCxnSpPr>
          <p:spPr>
            <a:xfrm>
              <a:off x="239726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4A6968D-6199-49BB-9933-CBEEEA433EED}"/>
                </a:ext>
              </a:extLst>
            </p:cNvPr>
            <p:cNvCxnSpPr>
              <a:cxnSpLocks/>
            </p:cNvCxnSpPr>
            <p:nvPr/>
          </p:nvCxnSpPr>
          <p:spPr>
            <a:xfrm>
              <a:off x="424663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6798428-7796-4AEF-B3DC-E80C2E196FC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7B0D7BF-5AD3-470B-828F-16C53D362A9D}"/>
                </a:ext>
              </a:extLst>
            </p:cNvPr>
            <p:cNvCxnSpPr>
              <a:cxnSpLocks/>
            </p:cNvCxnSpPr>
            <p:nvPr/>
          </p:nvCxnSpPr>
          <p:spPr>
            <a:xfrm>
              <a:off x="794537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02AFC91-59A1-4C53-A042-E2F63C7023D9}"/>
                </a:ext>
              </a:extLst>
            </p:cNvPr>
            <p:cNvCxnSpPr>
              <a:cxnSpLocks/>
            </p:cNvCxnSpPr>
            <p:nvPr/>
          </p:nvCxnSpPr>
          <p:spPr>
            <a:xfrm>
              <a:off x="9794740" y="3341517"/>
              <a:ext cx="0" cy="21158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îṣḻïḑê">
              <a:extLst>
                <a:ext uri="{FF2B5EF4-FFF2-40B4-BE49-F238E27FC236}">
                  <a16:creationId xmlns:a16="http://schemas.microsoft.com/office/drawing/2014/main" id="{B08DB7E3-AED8-4CF0-8673-878CCDD54CDD}"/>
                </a:ext>
              </a:extLst>
            </p:cNvPr>
            <p:cNvGrpSpPr/>
            <p:nvPr/>
          </p:nvGrpSpPr>
          <p:grpSpPr>
            <a:xfrm>
              <a:off x="3125003" y="5145774"/>
              <a:ext cx="393882" cy="133408"/>
              <a:chOff x="1816751" y="5257800"/>
              <a:chExt cx="393882" cy="133408"/>
            </a:xfrm>
          </p:grpSpPr>
          <p:sp>
            <p:nvSpPr>
              <p:cNvPr id="39" name="ïslidè">
                <a:extLst>
                  <a:ext uri="{FF2B5EF4-FFF2-40B4-BE49-F238E27FC236}">
                    <a16:creationId xmlns:a16="http://schemas.microsoft.com/office/drawing/2014/main" id="{B4D8EE4B-8015-42C8-BF60-5F335C1FFBEE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ïṩḷîḋê">
                <a:extLst>
                  <a:ext uri="{FF2B5EF4-FFF2-40B4-BE49-F238E27FC236}">
                    <a16:creationId xmlns:a16="http://schemas.microsoft.com/office/drawing/2014/main" id="{4A000E0B-2D54-4C5B-A7FE-C269E3BA26AC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î$ľiḋé">
                <a:extLst>
                  <a:ext uri="{FF2B5EF4-FFF2-40B4-BE49-F238E27FC236}">
                    <a16:creationId xmlns:a16="http://schemas.microsoft.com/office/drawing/2014/main" id="{96D03F8D-D438-485F-A562-D3CA6E445618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iśľïḋé">
              <a:extLst>
                <a:ext uri="{FF2B5EF4-FFF2-40B4-BE49-F238E27FC236}">
                  <a16:creationId xmlns:a16="http://schemas.microsoft.com/office/drawing/2014/main" id="{02059383-70B7-462B-A2F9-ACFAB7A1A356}"/>
                </a:ext>
              </a:extLst>
            </p:cNvPr>
            <p:cNvGrpSpPr/>
            <p:nvPr/>
          </p:nvGrpSpPr>
          <p:grpSpPr>
            <a:xfrm>
              <a:off x="4974371" y="5145774"/>
              <a:ext cx="393882" cy="133408"/>
              <a:chOff x="1816751" y="5257800"/>
              <a:chExt cx="393882" cy="133408"/>
            </a:xfrm>
          </p:grpSpPr>
          <p:sp>
            <p:nvSpPr>
              <p:cNvPr id="36" name="íślíďê">
                <a:extLst>
                  <a:ext uri="{FF2B5EF4-FFF2-40B4-BE49-F238E27FC236}">
                    <a16:creationId xmlns:a16="http://schemas.microsoft.com/office/drawing/2014/main" id="{28C840A4-C0F1-4928-88D0-D3C3FE5F5D72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îṡľîdè">
                <a:extLst>
                  <a:ext uri="{FF2B5EF4-FFF2-40B4-BE49-F238E27FC236}">
                    <a16:creationId xmlns:a16="http://schemas.microsoft.com/office/drawing/2014/main" id="{74F29E76-19A8-4BE8-9E94-64806E51BA2D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îśḷîḍê">
                <a:extLst>
                  <a:ext uri="{FF2B5EF4-FFF2-40B4-BE49-F238E27FC236}">
                    <a16:creationId xmlns:a16="http://schemas.microsoft.com/office/drawing/2014/main" id="{4E0998F4-E37C-4345-8F5C-068E33C9A019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îṣḷiḍé">
              <a:extLst>
                <a:ext uri="{FF2B5EF4-FFF2-40B4-BE49-F238E27FC236}">
                  <a16:creationId xmlns:a16="http://schemas.microsoft.com/office/drawing/2014/main" id="{41910CFC-11CA-4C16-9B65-138FAFEE3EA7}"/>
                </a:ext>
              </a:extLst>
            </p:cNvPr>
            <p:cNvGrpSpPr/>
            <p:nvPr/>
          </p:nvGrpSpPr>
          <p:grpSpPr>
            <a:xfrm>
              <a:off x="6823739" y="5145774"/>
              <a:ext cx="393882" cy="133408"/>
              <a:chOff x="1816751" y="5257800"/>
              <a:chExt cx="393882" cy="133408"/>
            </a:xfrm>
          </p:grpSpPr>
          <p:sp>
            <p:nvSpPr>
              <p:cNvPr id="33" name="íṩḻïḑé">
                <a:extLst>
                  <a:ext uri="{FF2B5EF4-FFF2-40B4-BE49-F238E27FC236}">
                    <a16:creationId xmlns:a16="http://schemas.microsoft.com/office/drawing/2014/main" id="{18F11310-62EF-4258-A745-E4E9D361091D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íṣļïḋè">
                <a:extLst>
                  <a:ext uri="{FF2B5EF4-FFF2-40B4-BE49-F238E27FC236}">
                    <a16:creationId xmlns:a16="http://schemas.microsoft.com/office/drawing/2014/main" id="{2B3FB9F4-51D5-4A3F-BFC2-9F28180EE225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îṩḻïḍé">
                <a:extLst>
                  <a:ext uri="{FF2B5EF4-FFF2-40B4-BE49-F238E27FC236}">
                    <a16:creationId xmlns:a16="http://schemas.microsoft.com/office/drawing/2014/main" id="{0E273142-F94F-4F42-B02E-3910332C45F8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îṩliḑe">
              <a:extLst>
                <a:ext uri="{FF2B5EF4-FFF2-40B4-BE49-F238E27FC236}">
                  <a16:creationId xmlns:a16="http://schemas.microsoft.com/office/drawing/2014/main" id="{2F23C276-A7A1-43C4-A24A-C20F8E2149D2}"/>
                </a:ext>
              </a:extLst>
            </p:cNvPr>
            <p:cNvGrpSpPr/>
            <p:nvPr/>
          </p:nvGrpSpPr>
          <p:grpSpPr>
            <a:xfrm>
              <a:off x="8673107" y="5145774"/>
              <a:ext cx="393882" cy="133408"/>
              <a:chOff x="1816751" y="5257800"/>
              <a:chExt cx="393882" cy="133408"/>
            </a:xfrm>
          </p:grpSpPr>
          <p:sp>
            <p:nvSpPr>
              <p:cNvPr id="30" name="ïṩlíḍê">
                <a:extLst>
                  <a:ext uri="{FF2B5EF4-FFF2-40B4-BE49-F238E27FC236}">
                    <a16:creationId xmlns:a16="http://schemas.microsoft.com/office/drawing/2014/main" id="{A24DB1FB-517A-44B2-BBCD-8B8382940EC8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ïṩlídê">
                <a:extLst>
                  <a:ext uri="{FF2B5EF4-FFF2-40B4-BE49-F238E27FC236}">
                    <a16:creationId xmlns:a16="http://schemas.microsoft.com/office/drawing/2014/main" id="{6455E1C3-DB69-41F5-9820-FDB971905E37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isḷîďê">
                <a:extLst>
                  <a:ext uri="{FF2B5EF4-FFF2-40B4-BE49-F238E27FC236}">
                    <a16:creationId xmlns:a16="http://schemas.microsoft.com/office/drawing/2014/main" id="{00A6E336-1D68-426A-BA64-1DE950399F01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ïŝ1îḍè">
              <a:extLst>
                <a:ext uri="{FF2B5EF4-FFF2-40B4-BE49-F238E27FC236}">
                  <a16:creationId xmlns:a16="http://schemas.microsoft.com/office/drawing/2014/main" id="{BCAFC958-3102-4174-A8C1-F132599F94EB}"/>
                </a:ext>
              </a:extLst>
            </p:cNvPr>
            <p:cNvGrpSpPr/>
            <p:nvPr/>
          </p:nvGrpSpPr>
          <p:grpSpPr>
            <a:xfrm>
              <a:off x="10522475" y="5145774"/>
              <a:ext cx="393882" cy="133408"/>
              <a:chOff x="1816751" y="5257800"/>
              <a:chExt cx="393882" cy="133408"/>
            </a:xfrm>
          </p:grpSpPr>
          <p:sp>
            <p:nvSpPr>
              <p:cNvPr id="27" name="ïṩļîde">
                <a:extLst>
                  <a:ext uri="{FF2B5EF4-FFF2-40B4-BE49-F238E27FC236}">
                    <a16:creationId xmlns:a16="http://schemas.microsoft.com/office/drawing/2014/main" id="{66F26367-C775-48EB-B5F1-5018C414659D}"/>
                  </a:ext>
                </a:extLst>
              </p:cNvPr>
              <p:cNvSpPr/>
              <p:nvPr/>
            </p:nvSpPr>
            <p:spPr>
              <a:xfrm>
                <a:off x="1946987" y="5257800"/>
                <a:ext cx="133410" cy="1334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íŝ1iďé">
                <a:extLst>
                  <a:ext uri="{FF2B5EF4-FFF2-40B4-BE49-F238E27FC236}">
                    <a16:creationId xmlns:a16="http://schemas.microsoft.com/office/drawing/2014/main" id="{E83B7353-4C1B-4A6B-8AD5-D712B9B999A1}"/>
                  </a:ext>
                </a:extLst>
              </p:cNvPr>
              <p:cNvSpPr/>
              <p:nvPr/>
            </p:nvSpPr>
            <p:spPr>
              <a:xfrm>
                <a:off x="1816751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íṣḻiḓê">
                <a:extLst>
                  <a:ext uri="{FF2B5EF4-FFF2-40B4-BE49-F238E27FC236}">
                    <a16:creationId xmlns:a16="http://schemas.microsoft.com/office/drawing/2014/main" id="{61402B75-A096-4F31-8644-C8F575C07E72}"/>
                  </a:ext>
                </a:extLst>
              </p:cNvPr>
              <p:cNvSpPr/>
              <p:nvPr/>
            </p:nvSpPr>
            <p:spPr>
              <a:xfrm>
                <a:off x="2135179" y="5286777"/>
                <a:ext cx="75454" cy="75454"/>
              </a:xfrm>
              <a:prstGeom prst="ellipse">
                <a:avLst/>
              </a:prstGeom>
              <a:solidFill>
                <a:schemeClr val="bg1">
                  <a:lumMod val="75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884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1">
            <a:extLst>
              <a:ext uri="{FF2B5EF4-FFF2-40B4-BE49-F238E27FC236}">
                <a16:creationId xmlns:a16="http://schemas.microsoft.com/office/drawing/2014/main" id="{A063C456-63D9-49D6-A680-AB5AA5CB4C15}"/>
              </a:ext>
            </a:extLst>
          </p:cNvPr>
          <p:cNvSpPr txBox="1">
            <a:spLocks/>
          </p:cNvSpPr>
          <p:nvPr/>
        </p:nvSpPr>
        <p:spPr>
          <a:xfrm>
            <a:off x="695323" y="4046"/>
            <a:ext cx="10825164" cy="10133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32"/>
            <a:r>
              <a:rPr lang="zh-CN" altLang="en-US" sz="2800" b="1" dirty="0"/>
              <a:t>项目框架图</a:t>
            </a:r>
          </a:p>
        </p:txBody>
      </p:sp>
      <p:sp>
        <p:nvSpPr>
          <p:cNvPr id="49" name="직사각형 45">
            <a:extLst>
              <a:ext uri="{FF2B5EF4-FFF2-40B4-BE49-F238E27FC236}">
                <a16:creationId xmlns:a16="http://schemas.microsoft.com/office/drawing/2014/main" id="{70537D41-1690-44B4-875B-3E6C18A46109}"/>
              </a:ext>
            </a:extLst>
          </p:cNvPr>
          <p:cNvSpPr/>
          <p:nvPr/>
        </p:nvSpPr>
        <p:spPr>
          <a:xfrm>
            <a:off x="695325" y="1028700"/>
            <a:ext cx="10825163" cy="876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7A7AEF-E29D-42E8-81B5-0F66F164F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12192000" cy="5349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5778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02a2f30-76d0-4221-b430-b96f9be1194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1" val="iSlide，让PPT设计简单起来！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49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073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50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50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073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701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4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478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9ce79ae-c8d9-4654-b055-50fc5584afc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4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4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0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054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69B5"/>
      </a:accent1>
      <a:accent2>
        <a:srgbClr val="22E6B2"/>
      </a:accent2>
      <a:accent3>
        <a:srgbClr val="098FC1"/>
      </a:accent3>
      <a:accent4>
        <a:srgbClr val="4AC1D6"/>
      </a:accent4>
      <a:accent5>
        <a:srgbClr val="797979"/>
      </a:accent5>
      <a:accent6>
        <a:srgbClr val="9F9F9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9B5"/>
    </a:accent1>
    <a:accent2>
      <a:srgbClr val="22E6B2"/>
    </a:accent2>
    <a:accent3>
      <a:srgbClr val="098FC1"/>
    </a:accent3>
    <a:accent4>
      <a:srgbClr val="4AC1D6"/>
    </a:accent4>
    <a:accent5>
      <a:srgbClr val="797979"/>
    </a:accent5>
    <a:accent6>
      <a:srgbClr val="9F9F9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9B5"/>
    </a:accent1>
    <a:accent2>
      <a:srgbClr val="22E6B2"/>
    </a:accent2>
    <a:accent3>
      <a:srgbClr val="098FC1"/>
    </a:accent3>
    <a:accent4>
      <a:srgbClr val="4AC1D6"/>
    </a:accent4>
    <a:accent5>
      <a:srgbClr val="797979"/>
    </a:accent5>
    <a:accent6>
      <a:srgbClr val="9F9F9F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9B5"/>
    </a:accent1>
    <a:accent2>
      <a:srgbClr val="22E6B2"/>
    </a:accent2>
    <a:accent3>
      <a:srgbClr val="098FC1"/>
    </a:accent3>
    <a:accent4>
      <a:srgbClr val="4AC1D6"/>
    </a:accent4>
    <a:accent5>
      <a:srgbClr val="797979"/>
    </a:accent5>
    <a:accent6>
      <a:srgbClr val="9F9F9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450</TotalTime>
  <Words>1293</Words>
  <Application>Microsoft Office PowerPoint</Application>
  <PresentationFormat>宽屏</PresentationFormat>
  <Paragraphs>221</Paragraphs>
  <Slides>25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宋体</vt:lpstr>
      <vt:lpstr>微软雅黑</vt:lpstr>
      <vt:lpstr>Arial</vt:lpstr>
      <vt:lpstr>Arial Black</vt:lpstr>
      <vt:lpstr>Calibri</vt:lpstr>
      <vt:lpstr>Impact</vt:lpstr>
      <vt:lpstr>主题5</vt:lpstr>
      <vt:lpstr>think-cell Slide</vt:lpstr>
      <vt:lpstr> USERINFO SPIDER  </vt:lpstr>
      <vt:lpstr>PROJECT INTRODUCTION</vt:lpstr>
      <vt:lpstr>PROJECT OBJECTIVE</vt:lpstr>
      <vt:lpstr>PROJECT PEODUCER - 1</vt:lpstr>
      <vt:lpstr>PROJECT PEODUCER - 2</vt:lpstr>
      <vt:lpstr>CONSISTENCE INTRODUCTION</vt:lpstr>
      <vt:lpstr>PowerPoint 演示文稿</vt:lpstr>
      <vt:lpstr>PowerPoint 演示文稿</vt:lpstr>
      <vt:lpstr>PowerPoint 演示文稿</vt:lpstr>
      <vt:lpstr>Project Achievement Exhibition</vt:lpstr>
      <vt:lpstr>PROJECT  PROGRESS 项目进展</vt:lpstr>
      <vt:lpstr>CATALOG</vt:lpstr>
      <vt:lpstr>RESULT IN NOSQL DB </vt:lpstr>
      <vt:lpstr>USERINFO IN MONGODB</vt:lpstr>
      <vt:lpstr>USERINFO IN MONGODB</vt:lpstr>
      <vt:lpstr>POOL DATA IN REDIS</vt:lpstr>
      <vt:lpstr>DISTRIBUTED DEPLOY CONFIG</vt:lpstr>
      <vt:lpstr>DISTRIBUTED DEPLOY SHOW </vt:lpstr>
      <vt:lpstr>DISTRIBUTED DEPLOY SHOW </vt:lpstr>
      <vt:lpstr>GIT BRANCH CONTROL</vt:lpstr>
      <vt:lpstr>PROJECT DEPLOYMENT</vt:lpstr>
      <vt:lpstr>PROJECT PROGRESS DIRECTION</vt:lpstr>
      <vt:lpstr>ADVANCED DIRECTION</vt:lpstr>
      <vt:lpstr>PROJECT FUTURE </vt:lpstr>
      <vt:lpstr>Thanks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葛 萌萌</cp:lastModifiedBy>
  <cp:revision>49</cp:revision>
  <cp:lastPrinted>2019-02-21T16:00:00Z</cp:lastPrinted>
  <dcterms:created xsi:type="dcterms:W3CDTF">2019-02-21T16:00:00Z</dcterms:created>
  <dcterms:modified xsi:type="dcterms:W3CDTF">2019-06-11T07:23:49Z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